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341" r:id="rId3"/>
    <p:sldId id="260" r:id="rId4"/>
    <p:sldId id="340" r:id="rId5"/>
    <p:sldId id="292" r:id="rId6"/>
    <p:sldId id="343" r:id="rId7"/>
    <p:sldId id="364" r:id="rId8"/>
    <p:sldId id="344" r:id="rId9"/>
    <p:sldId id="357" r:id="rId10"/>
    <p:sldId id="358" r:id="rId11"/>
    <p:sldId id="359" r:id="rId12"/>
    <p:sldId id="360" r:id="rId13"/>
    <p:sldId id="361" r:id="rId14"/>
    <p:sldId id="346" r:id="rId15"/>
    <p:sldId id="347" r:id="rId16"/>
    <p:sldId id="356" r:id="rId17"/>
    <p:sldId id="348" r:id="rId18"/>
    <p:sldId id="349" r:id="rId19"/>
    <p:sldId id="350" r:id="rId20"/>
    <p:sldId id="351" r:id="rId21"/>
    <p:sldId id="362" r:id="rId22"/>
    <p:sldId id="338" r:id="rId23"/>
  </p:sldIdLst>
  <p:sldSz cx="12192000" cy="68580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709">
          <p15:clr>
            <a:srgbClr val="A4A3A4"/>
          </p15:clr>
        </p15:guide>
        <p15:guide id="3" orient="horz" pos="821">
          <p15:clr>
            <a:srgbClr val="A4A3A4"/>
          </p15:clr>
        </p15:guide>
        <p15:guide id="4" orient="horz" pos="1933">
          <p15:clr>
            <a:srgbClr val="A4A3A4"/>
          </p15:clr>
        </p15:guide>
        <p15:guide id="5" orient="horz" pos="1593">
          <p15:clr>
            <a:srgbClr val="A4A3A4"/>
          </p15:clr>
        </p15:guide>
        <p15:guide id="6" orient="horz" pos="2642">
          <p15:clr>
            <a:srgbClr val="A4A3A4"/>
          </p15:clr>
        </p15:guide>
        <p15:guide id="7" pos="3871">
          <p15:clr>
            <a:srgbClr val="A4A3A4"/>
          </p15:clr>
        </p15:guide>
        <p15:guide id="8" pos="1095">
          <p15:clr>
            <a:srgbClr val="A4A3A4"/>
          </p15:clr>
        </p15:guide>
        <p15:guide id="9" pos="3068">
          <p15:clr>
            <a:srgbClr val="A4A3A4"/>
          </p15:clr>
        </p15:guide>
        <p15:guide id="10" pos="2855">
          <p15:clr>
            <a:srgbClr val="A4A3A4"/>
          </p15:clr>
        </p15:guide>
        <p15:guide id="11" pos="6837">
          <p15:clr>
            <a:srgbClr val="A4A3A4"/>
          </p15:clr>
        </p15:guide>
        <p15:guide id="12" pos="70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9DEF"/>
    <a:srgbClr val="D9EAFF"/>
    <a:srgbClr val="C1DDFF"/>
    <a:srgbClr val="B3D5FF"/>
    <a:srgbClr val="A7CFFF"/>
    <a:srgbClr val="9BC8FF"/>
    <a:srgbClr val="2877F8"/>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5" autoAdjust="0"/>
    <p:restoredTop sz="73046" autoAdjust="0"/>
  </p:normalViewPr>
  <p:slideViewPr>
    <p:cSldViewPr snapToGrid="0">
      <p:cViewPr varScale="1">
        <p:scale>
          <a:sx n="72" d="100"/>
          <a:sy n="72" d="100"/>
        </p:scale>
        <p:origin x="912" y="84"/>
      </p:cViewPr>
      <p:guideLst>
        <p:guide orient="horz" pos="2160"/>
        <p:guide orient="horz" pos="709"/>
        <p:guide orient="horz" pos="821"/>
        <p:guide orient="horz" pos="1933"/>
        <p:guide orient="horz" pos="1593"/>
        <p:guide orient="horz" pos="2642"/>
        <p:guide pos="3871"/>
        <p:guide pos="1095"/>
        <p:guide pos="3068"/>
        <p:guide pos="2855"/>
        <p:guide pos="6837"/>
        <p:guide pos="7016"/>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t>2021/4/7</a:t>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2104077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t>2021/4/7</a:t>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73122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总时长：</a:t>
            </a:r>
            <a:r>
              <a:rPr lang="en-US" altLang="zh-CN" dirty="0">
                <a:latin typeface="宋体" panose="02010600030101010101" pitchFamily="2" charset="-122"/>
                <a:ea typeface="+mn-ea"/>
                <a:cs typeface="宋体" panose="02010600030101010101" pitchFamily="2" charset="-122"/>
                <a:sym typeface="+mn-ea"/>
              </a:rPr>
              <a:t>90min</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本节课分为</a:t>
            </a:r>
            <a:r>
              <a:rPr lang="en-US" altLang="zh-CN" dirty="0">
                <a:latin typeface="宋体" panose="02010600030101010101" pitchFamily="2" charset="-122"/>
                <a:ea typeface="+mn-ea"/>
                <a:cs typeface="宋体" panose="02010600030101010101" pitchFamily="2" charset="-122"/>
                <a:sym typeface="+mn-ea"/>
              </a:rPr>
              <a:t>3</a:t>
            </a:r>
            <a:r>
              <a:rPr lang="zh-CN" altLang="en-US" dirty="0">
                <a:latin typeface="宋体" panose="02010600030101010101" pitchFamily="2" charset="-122"/>
                <a:ea typeface="+mn-ea"/>
                <a:cs typeface="宋体" panose="02010600030101010101" pitchFamily="2" charset="-122"/>
                <a:sym typeface="+mn-ea"/>
              </a:rPr>
              <a:t>部分</a:t>
            </a:r>
          </a:p>
          <a:p>
            <a:r>
              <a:rPr lang="zh-CN" altLang="en-US" dirty="0">
                <a:latin typeface="宋体" panose="02010600030101010101" pitchFamily="2" charset="-122"/>
                <a:ea typeface="+mn-ea"/>
                <a:cs typeface="宋体" panose="02010600030101010101" pitchFamily="2" charset="-122"/>
                <a:sym typeface="+mn-ea"/>
              </a:rPr>
              <a:t>① </a:t>
            </a:r>
            <a:r>
              <a:rPr lang="en-US" altLang="zh-CN" dirty="0">
                <a:latin typeface="宋体" panose="02010600030101010101" pitchFamily="2" charset="-122"/>
                <a:ea typeface="+mn-ea"/>
                <a:cs typeface="宋体" panose="02010600030101010101" pitchFamily="2" charset="-122"/>
                <a:sym typeface="+mn-ea"/>
              </a:rPr>
              <a:t>PBL</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ea typeface="+mn-ea"/>
                <a:cs typeface="宋体" panose="02010600030101010101" pitchFamily="2" charset="-122"/>
                <a:sym typeface="+mn-ea"/>
              </a:rPr>
              <a:t>② 理论学习</a:t>
            </a:r>
          </a:p>
          <a:p>
            <a:r>
              <a:rPr lang="zh-CN" altLang="en-US" dirty="0">
                <a:latin typeface="宋体" panose="02010600030101010101" pitchFamily="2" charset="-122"/>
                <a:ea typeface="+mn-ea"/>
                <a:cs typeface="宋体" panose="02010600030101010101" pitchFamily="2" charset="-122"/>
                <a:sym typeface="+mn-ea"/>
              </a:rPr>
              <a:t>③ 实践任务</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同学们，今天是我们一阶的第三次课啦，一起来看看我们今天学习的内容吧！</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上课教师注意控堂，课堂纪律以及学生安全（在手动操作或运行程序时注意不要损坏机器，每页时长只是参考时间，上课教师应该根据实际情况控制课堂时间）</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课前准备好上课需要用到的编程软件及运行机器。</a:t>
            </a:r>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123997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灯的效果</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教师可用通俗易懂的语言带着学生一起认识</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灯的效果</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接着，我们继续在编程软件上看看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灯会有哪些效果？（继续让学生自行尝试摸索出</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灯的灯效，让他们在软件上尝试看看不同的灯效呈现的效果</a:t>
            </a:r>
            <a:r>
              <a:rPr lang="en-US" altLang="zh-CN"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并提出疑问）</a:t>
            </a:r>
          </a:p>
          <a:p>
            <a:r>
              <a:rPr lang="en-US" altLang="zh-CN" b="1" dirty="0">
                <a:latin typeface="宋体" panose="02010600030101010101" pitchFamily="2" charset="-122"/>
                <a:ea typeface="+mn-ea"/>
                <a:cs typeface="宋体" panose="02010600030101010101" pitchFamily="2" charset="-122"/>
                <a:sym typeface="+mn-ea"/>
              </a:rPr>
              <a:t>LED</a:t>
            </a:r>
            <a:r>
              <a:rPr lang="zh-CN" altLang="en-US" b="1" dirty="0">
                <a:latin typeface="宋体" panose="02010600030101010101" pitchFamily="2" charset="-122"/>
                <a:ea typeface="+mn-ea"/>
                <a:cs typeface="宋体" panose="02010600030101010101" pitchFamily="2" charset="-122"/>
                <a:sym typeface="+mn-ea"/>
              </a:rPr>
              <a:t>灯的效果：常亮、熄灭、呼吸、闪烁、跑马灯</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251929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灯效演示</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灯的灯效演示</a:t>
            </a:r>
            <a:r>
              <a:rPr lang="zh-CN" altLang="en-US" b="1" dirty="0">
                <a:latin typeface="宋体" panose="02010600030101010101" pitchFamily="2" charset="-122"/>
                <a:ea typeface="+mn-ea"/>
                <a:cs typeface="宋体" panose="02010600030101010101" pitchFamily="2" charset="-122"/>
                <a:sym typeface="+mn-ea"/>
              </a:rPr>
              <a:t>（视频）</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刚才同学们在编程界面上了解了灯有哪些效果之后，我们现在一起来看看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灯的灯效是如何变化的，它又是如何与别人分享心情的呢？</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25315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灯设置</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教师可用通俗易懂的语言给学生介绍</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完成我们的</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任务（我们如何表达情绪呢？）需要学习相关的编程模块知识，首先，我们来看看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灯是怎么设置的呢，同学们在灯效模块中看到有哪些是能够完成将我们的情绪表达出来的积木块呢？上课教师让学生自行打开编程软件，尝试并摸索，学习</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灯的设置。看</a:t>
            </a:r>
            <a:r>
              <a:rPr lang="en-US" altLang="zh-CN" dirty="0">
                <a:latin typeface="宋体" panose="02010600030101010101" pitchFamily="2" charset="-122"/>
                <a:ea typeface="+mn-ea"/>
                <a:cs typeface="宋体" panose="02010600030101010101" pitchFamily="2" charset="-122"/>
                <a:sym typeface="+mn-ea"/>
              </a:rPr>
              <a:t>PPT</a:t>
            </a:r>
            <a:r>
              <a:rPr lang="zh-CN" altLang="en-US" dirty="0">
                <a:latin typeface="宋体" panose="02010600030101010101" pitchFamily="2" charset="-122"/>
                <a:ea typeface="+mn-ea"/>
                <a:cs typeface="宋体" panose="02010600030101010101" pitchFamily="2" charset="-122"/>
                <a:sym typeface="+mn-ea"/>
              </a:rPr>
              <a:t>的图片动画，这个积木块中能够变换的选项选择，颜色及灯效都是由我们自己选择的哦！那么接下来我们继续学习一下云台</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灯的颜色及效果吧。（图片上有写清楚模块以及它的注释，上课教师可跟着图片注释解释即可）；</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89738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灯设置</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教师可用通俗易懂的语言给学生介绍</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完成我们的</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任务（我们如何表达情绪呢？）需要学习相关的编程模块知识，首先，我们来看看</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灯是怎么设置的呢，同学们在灯效模块中看到有哪些是能够完成将我们的情绪表达出来的积木块呢？上课教师让学生自行打开编程软件，尝试并摸索，学习</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灯的设置。看</a:t>
            </a:r>
            <a:r>
              <a:rPr lang="en-US" altLang="zh-CN" dirty="0">
                <a:latin typeface="宋体" panose="02010600030101010101" pitchFamily="2" charset="-122"/>
                <a:ea typeface="+mn-ea"/>
                <a:cs typeface="宋体" panose="02010600030101010101" pitchFamily="2" charset="-122"/>
                <a:sym typeface="+mn-ea"/>
              </a:rPr>
              <a:t>PPT</a:t>
            </a:r>
            <a:r>
              <a:rPr lang="zh-CN" altLang="en-US" dirty="0">
                <a:latin typeface="宋体" panose="02010600030101010101" pitchFamily="2" charset="-122"/>
                <a:ea typeface="+mn-ea"/>
                <a:cs typeface="宋体" panose="02010600030101010101" pitchFamily="2" charset="-122"/>
                <a:sym typeface="+mn-ea"/>
              </a:rPr>
              <a:t>的图片动画，这个积木块中能够变换的选项选择，颜色及灯效都是由我们自己选择的哦！那么接下来我们继续学习一下云台</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灯的颜色及效果吧。（图片上有写清楚模块以及它的注释，上课教师可跟着图片注释解释即可）；</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56711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29667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2min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课堂安全防护知识</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上课教师要着重强调学生在操控</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的注意事项</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同学们学习完理论知识后，我们利用所学知识去探索和完成我们的</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吧，那么在实践之前，为了我们自身、机器以及他人的安全，我们要知道一些在操控机器时的安全防护知识（①保护自己，戴护目镜；②保护机器，轻拿轻放；③保护他人，避让行人）</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在学生控制机器人时，教师要及时提醒学生注意安全防护，做好防护措施。</a:t>
            </a:r>
            <a:endParaRPr lang="zh-CN" altLang="en-US" dirty="0">
              <a:latin typeface="宋体" panose="02010600030101010101" pitchFamily="2" charset="-122"/>
              <a:ea typeface="+mn-ea"/>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869177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制定方案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教师根据课堂时间，安排任务的进行，</a:t>
            </a:r>
            <a:r>
              <a:rPr lang="zh-CN" altLang="en-US" b="1" dirty="0">
                <a:latin typeface="宋体" panose="02010600030101010101" pitchFamily="2" charset="-122"/>
                <a:ea typeface="+mn-ea"/>
                <a:cs typeface="宋体" panose="02010600030101010101" pitchFamily="2" charset="-122"/>
                <a:sym typeface="+mn-ea"/>
              </a:rPr>
              <a:t>教师注意给学生分发故事卡片</a:t>
            </a:r>
            <a:r>
              <a:rPr lang="zh-CN" altLang="en-US" dirty="0">
                <a:latin typeface="宋体" panose="02010600030101010101" pitchFamily="2" charset="-122"/>
                <a:ea typeface="+mn-ea"/>
                <a:cs typeface="宋体" panose="02010600030101010101" pitchFamily="2" charset="-122"/>
                <a:sym typeface="+mn-ea"/>
              </a:rPr>
              <a:t>。</a:t>
            </a:r>
            <a:endParaRPr lang="zh-CN" altLang="en-US" b="1"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好，同学们通过刚才的场景假设之后，我们是不是要去验证这个假设呢？那我们现在看清楚任务要求，看完任务之后同学们心里知道该如何去完成我们的任务吗？</a:t>
            </a:r>
          </a:p>
          <a:p>
            <a:r>
              <a:rPr lang="zh-CN" altLang="en-US" dirty="0">
                <a:latin typeface="宋体" panose="02010600030101010101" pitchFamily="2" charset="-122"/>
                <a:ea typeface="+mn-ea"/>
                <a:cs typeface="宋体" panose="02010600030101010101" pitchFamily="2" charset="-122"/>
                <a:sym typeface="+mn-ea"/>
              </a:rPr>
              <a:t>（教师引导学生去完成场景效果的呈现）</a:t>
            </a:r>
          </a:p>
          <a:p>
            <a:r>
              <a:rPr lang="zh-CN" altLang="en-US" b="1" dirty="0">
                <a:latin typeface="宋体" panose="02010600030101010101" pitchFamily="2" charset="-122"/>
                <a:ea typeface="+mn-ea"/>
                <a:cs typeface="宋体" panose="02010600030101010101" pitchFamily="2" charset="-122"/>
                <a:sym typeface="+mn-ea"/>
              </a:rPr>
              <a:t>附加：故事内容：</a:t>
            </a:r>
          </a:p>
          <a:p>
            <a:r>
              <a:rPr lang="zh-CN" altLang="en-US" b="1" dirty="0">
                <a:latin typeface="宋体" panose="02010600030101010101" pitchFamily="2" charset="-122"/>
                <a:ea typeface="+mn-ea"/>
                <a:cs typeface="宋体" panose="02010600030101010101" pitchFamily="2" charset="-122"/>
                <a:sym typeface="+mn-ea"/>
              </a:rPr>
              <a:t>          </a:t>
            </a:r>
            <a:r>
              <a:rPr lang="zh-CN" altLang="en-US" dirty="0">
                <a:latin typeface="宋体" panose="02010600030101010101" pitchFamily="2" charset="-122"/>
                <a:ea typeface="+mn-ea"/>
                <a:cs typeface="宋体" panose="02010600030101010101" pitchFamily="2" charset="-122"/>
                <a:sym typeface="+mn-ea"/>
              </a:rPr>
              <a:t>今天，同学们跟着老师来到XX景点，我们拿着门票走进去，在进门的右边有一座漂亮的瀑布</a:t>
            </a:r>
            <a:r>
              <a:rPr lang="zh-CN" altLang="en-US" b="1" dirty="0">
                <a:solidFill>
                  <a:srgbClr val="FF0000"/>
                </a:solidFill>
                <a:latin typeface="宋体" panose="02010600030101010101" pitchFamily="2" charset="-122"/>
                <a:ea typeface="+mn-ea"/>
                <a:cs typeface="宋体" panose="02010600030101010101" pitchFamily="2" charset="-122"/>
                <a:sym typeface="+mn-ea"/>
              </a:rPr>
              <a:t>（路遇瀑布）</a:t>
            </a:r>
            <a:r>
              <a:rPr lang="zh-CN" altLang="en-US" dirty="0">
                <a:latin typeface="宋体" panose="02010600030101010101" pitchFamily="2" charset="-122"/>
                <a:ea typeface="+mn-ea"/>
                <a:cs typeface="宋体" panose="02010600030101010101" pitchFamily="2" charset="-122"/>
                <a:sym typeface="+mn-ea"/>
              </a:rPr>
              <a:t>，看到瀑布大家的心情都无比的兴奋</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5S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欣赏完瀑布之后，我们继续往前走，在前进的路上突然有位同学不小心跌入水坑</a:t>
            </a:r>
            <a:r>
              <a:rPr lang="zh-CN" altLang="en-US" b="1" dirty="0">
                <a:latin typeface="宋体" panose="02010600030101010101" pitchFamily="2" charset="-122"/>
                <a:ea typeface="+mn-ea"/>
                <a:cs typeface="宋体" panose="02010600030101010101" pitchFamily="2" charset="-122"/>
                <a:sym typeface="+mn-ea"/>
              </a:rPr>
              <a:t>（跌入水坑）</a:t>
            </a:r>
            <a:r>
              <a:rPr lang="zh-CN" altLang="en-US" dirty="0">
                <a:latin typeface="宋体" panose="02010600030101010101" pitchFamily="2" charset="-122"/>
                <a:ea typeface="+mn-ea"/>
                <a:cs typeface="宋体" panose="02010600030101010101" pitchFamily="2" charset="-122"/>
                <a:sym typeface="+mn-ea"/>
              </a:rPr>
              <a:t>，当时我们都束手无策，看着他脸上浮现出悲伤的表情</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10S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后来有几位经过的好心路人帮我们一起把他救出了水坑</a:t>
            </a:r>
            <a:r>
              <a:rPr lang="zh-CN" altLang="en-US" b="1" dirty="0">
                <a:latin typeface="宋体" panose="02010600030101010101" pitchFamily="2" charset="-122"/>
                <a:ea typeface="+mn-ea"/>
                <a:cs typeface="宋体" panose="02010600030101010101" pitchFamily="2" charset="-122"/>
                <a:sym typeface="+mn-ea"/>
              </a:rPr>
              <a:t>（路人救助）</a:t>
            </a:r>
            <a:r>
              <a:rPr lang="zh-CN" altLang="en-US" dirty="0">
                <a:latin typeface="宋体" panose="02010600030101010101" pitchFamily="2" charset="-122"/>
                <a:ea typeface="+mn-ea"/>
                <a:cs typeface="宋体" panose="02010600030101010101" pitchFamily="2" charset="-122"/>
                <a:sym typeface="+mn-ea"/>
              </a:rPr>
              <a:t>，我们非常的感激</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6S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收拾好心情之后，我们再次出发，在快要到达终点的时候，我们看到一群人在自由自在的嬉戏玩闹</a:t>
            </a:r>
            <a:r>
              <a:rPr lang="zh-CN" altLang="en-US" b="1" dirty="0">
                <a:latin typeface="宋体" panose="02010600030101010101" pitchFamily="2" charset="-122"/>
                <a:ea typeface="+mn-ea"/>
                <a:cs typeface="宋体" panose="02010600030101010101" pitchFamily="2" charset="-122"/>
                <a:sym typeface="+mn-ea"/>
              </a:rPr>
              <a:t>（巧遇嬉戏）</a:t>
            </a:r>
            <a:r>
              <a:rPr lang="zh-CN" altLang="en-US" dirty="0">
                <a:latin typeface="宋体" panose="02010600030101010101" pitchFamily="2" charset="-122"/>
                <a:ea typeface="+mn-ea"/>
                <a:cs typeface="宋体" panose="02010600030101010101" pitchFamily="2" charset="-122"/>
                <a:sym typeface="+mn-ea"/>
              </a:rPr>
              <a:t>，内心很激动</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8S</a:t>
            </a:r>
            <a:r>
              <a:rPr lang="zh-CN" altLang="en-US" b="1"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a:t>
            </a:r>
          </a:p>
          <a:p>
            <a:r>
              <a:rPr lang="zh-CN" altLang="en-US" dirty="0">
                <a:latin typeface="宋体" panose="02010600030101010101" pitchFamily="2" charset="-122"/>
                <a:ea typeface="+mn-ea"/>
                <a:cs typeface="宋体" panose="02010600030101010101" pitchFamily="2" charset="-122"/>
                <a:sym typeface="+mn-ea"/>
              </a:rPr>
              <a:t>          我们停下来看着他们玩耍时，有人走过来邀请我们和他们一起玩耍</a:t>
            </a:r>
            <a:r>
              <a:rPr lang="zh-CN" altLang="en-US" b="1" dirty="0">
                <a:latin typeface="宋体" panose="02010600030101010101" pitchFamily="2" charset="-122"/>
                <a:ea typeface="+mn-ea"/>
                <a:cs typeface="宋体" panose="02010600030101010101" pitchFamily="2" charset="-122"/>
                <a:sym typeface="+mn-ea"/>
              </a:rPr>
              <a:t>（受邀玩耍）</a:t>
            </a:r>
            <a:r>
              <a:rPr lang="zh-CN" altLang="en-US" dirty="0">
                <a:latin typeface="宋体" panose="02010600030101010101" pitchFamily="2" charset="-122"/>
                <a:ea typeface="+mn-ea"/>
                <a:cs typeface="宋体" panose="02010600030101010101" pitchFamily="2" charset="-122"/>
                <a:sym typeface="+mn-ea"/>
              </a:rPr>
              <a:t>，最后加入到他们嬉戏的小团体中，今天真是愉快的一天啊！</a:t>
            </a:r>
            <a:r>
              <a:rPr lang="zh-CN" altLang="en-US" b="1" dirty="0">
                <a:latin typeface="宋体" panose="02010600030101010101" pitchFamily="2" charset="-122"/>
                <a:ea typeface="+mn-ea"/>
                <a:cs typeface="宋体" panose="02010600030101010101" pitchFamily="2" charset="-122"/>
                <a:sym typeface="+mn-ea"/>
              </a:rPr>
              <a:t>（</a:t>
            </a:r>
            <a:r>
              <a:rPr lang="en-US" altLang="zh-CN" b="1" dirty="0">
                <a:latin typeface="宋体" panose="02010600030101010101" pitchFamily="2" charset="-122"/>
                <a:ea typeface="+mn-ea"/>
                <a:cs typeface="宋体" panose="02010600030101010101" pitchFamily="2" charset="-122"/>
                <a:sym typeface="+mn-ea"/>
              </a:rPr>
              <a:t>12S</a:t>
            </a:r>
            <a:r>
              <a:rPr lang="zh-CN" altLang="en-US" b="1" dirty="0">
                <a:latin typeface="宋体" panose="02010600030101010101" pitchFamily="2" charset="-122"/>
                <a:ea typeface="+mn-ea"/>
                <a:cs typeface="宋体" panose="02010600030101010101" pitchFamily="2" charset="-122"/>
                <a:sym typeface="+mn-ea"/>
              </a:rPr>
              <a:t>）</a:t>
            </a:r>
          </a:p>
          <a:p>
            <a:endParaRPr lang="zh-CN" altLang="en-US" dirty="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020297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制定方案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教师根据课堂时间，安排任务的进行，</a:t>
            </a:r>
            <a:r>
              <a:rPr lang="zh-CN" altLang="en-US" b="1" dirty="0">
                <a:latin typeface="宋体" panose="02010600030101010101" pitchFamily="2" charset="-122"/>
                <a:ea typeface="+mn-ea"/>
                <a:cs typeface="宋体" panose="02010600030101010101" pitchFamily="2" charset="-122"/>
                <a:sym typeface="+mn-ea"/>
              </a:rPr>
              <a:t>教师注意给学生分发故事卡片</a:t>
            </a:r>
            <a:r>
              <a:rPr lang="zh-CN" altLang="en-US" dirty="0">
                <a:latin typeface="宋体" panose="02010600030101010101" pitchFamily="2" charset="-122"/>
                <a:ea typeface="+mn-ea"/>
                <a:cs typeface="宋体" panose="02010600030101010101" pitchFamily="2" charset="-122"/>
                <a:sym typeface="+mn-ea"/>
              </a:rPr>
              <a:t>。</a:t>
            </a:r>
            <a:endParaRPr lang="zh-CN" altLang="en-US" b="1"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好，同学们通过刚才的场景假设之后，我们是不是要去验证这个假设呢？那我们现在看清楚任务要求，看完任务之后同学们心里知道该如何去完成我们的任务吗？</a:t>
            </a:r>
          </a:p>
          <a:p>
            <a:r>
              <a:rPr lang="zh-CN" altLang="en-US" dirty="0">
                <a:latin typeface="宋体" panose="02010600030101010101" pitchFamily="2" charset="-122"/>
                <a:ea typeface="+mn-ea"/>
                <a:cs typeface="宋体" panose="02010600030101010101" pitchFamily="2" charset="-122"/>
                <a:sym typeface="+mn-ea"/>
              </a:rPr>
              <a:t>（教师引导学生去完成场景效果的呈现）</a:t>
            </a:r>
          </a:p>
          <a:p>
            <a:r>
              <a:rPr lang="zh-CN" altLang="en-US" b="1" dirty="0">
                <a:latin typeface="宋体" panose="02010600030101010101" pitchFamily="2" charset="-122"/>
                <a:ea typeface="+mn-ea"/>
                <a:cs typeface="宋体" panose="02010600030101010101" pitchFamily="2" charset="-122"/>
                <a:sym typeface="+mn-ea"/>
              </a:rPr>
              <a:t>附加：故事内容：</a:t>
            </a:r>
          </a:p>
          <a:p>
            <a:r>
              <a:rPr lang="zh-CN" altLang="en-US" b="1" dirty="0">
                <a:latin typeface="宋体" panose="02010600030101010101" pitchFamily="2" charset="-122"/>
                <a:ea typeface="+mn-ea"/>
                <a:cs typeface="宋体" panose="02010600030101010101" pitchFamily="2" charset="-122"/>
                <a:sym typeface="+mn-ea"/>
              </a:rPr>
              <a:t>          </a:t>
            </a:r>
            <a:r>
              <a:rPr lang="zh-CN" altLang="en-US" dirty="0">
                <a:latin typeface="宋体" panose="02010600030101010101" pitchFamily="2" charset="-122"/>
                <a:ea typeface="+mn-ea"/>
                <a:cs typeface="宋体" panose="02010600030101010101" pitchFamily="2" charset="-122"/>
                <a:sym typeface="+mn-ea"/>
              </a:rPr>
              <a:t>今天，同学们跟着老师来到XX景点，我们拿着门票走进去，在进门的右边有一座漂亮的瀑布</a:t>
            </a:r>
            <a:r>
              <a:rPr lang="zh-CN" altLang="en-US" b="1" dirty="0">
                <a:solidFill>
                  <a:srgbClr val="FF0000"/>
                </a:solidFill>
                <a:latin typeface="宋体" panose="02010600030101010101" pitchFamily="2" charset="-122"/>
                <a:ea typeface="+mn-ea"/>
                <a:cs typeface="宋体" panose="02010600030101010101" pitchFamily="2" charset="-122"/>
                <a:sym typeface="+mn-ea"/>
              </a:rPr>
              <a:t>（路遇瀑布）</a:t>
            </a:r>
            <a:r>
              <a:rPr lang="zh-CN" altLang="en-US" dirty="0">
                <a:latin typeface="宋体" panose="02010600030101010101" pitchFamily="2" charset="-122"/>
                <a:ea typeface="+mn-ea"/>
                <a:cs typeface="宋体" panose="02010600030101010101" pitchFamily="2" charset="-122"/>
                <a:sym typeface="+mn-ea"/>
              </a:rPr>
              <a:t>，看到瀑布大家的心情都无比的兴奋；</a:t>
            </a:r>
          </a:p>
          <a:p>
            <a:r>
              <a:rPr lang="zh-CN" altLang="en-US" dirty="0">
                <a:latin typeface="宋体" panose="02010600030101010101" pitchFamily="2" charset="-122"/>
                <a:ea typeface="+mn-ea"/>
                <a:cs typeface="宋体" panose="02010600030101010101" pitchFamily="2" charset="-122"/>
                <a:sym typeface="+mn-ea"/>
              </a:rPr>
              <a:t>          欣赏完瀑布之后，我们继续往前走，在前进的路上突然有位同学不小心跌入水坑</a:t>
            </a:r>
            <a:r>
              <a:rPr lang="zh-CN" altLang="en-US" b="1" dirty="0">
                <a:latin typeface="宋体" panose="02010600030101010101" pitchFamily="2" charset="-122"/>
                <a:ea typeface="+mn-ea"/>
                <a:cs typeface="宋体" panose="02010600030101010101" pitchFamily="2" charset="-122"/>
                <a:sym typeface="+mn-ea"/>
              </a:rPr>
              <a:t>（跌入水坑）</a:t>
            </a:r>
            <a:r>
              <a:rPr lang="zh-CN" altLang="en-US" dirty="0">
                <a:latin typeface="宋体" panose="02010600030101010101" pitchFamily="2" charset="-122"/>
                <a:ea typeface="+mn-ea"/>
                <a:cs typeface="宋体" panose="02010600030101010101" pitchFamily="2" charset="-122"/>
                <a:sym typeface="+mn-ea"/>
              </a:rPr>
              <a:t>，当时我们都束手无策，看着他脸上浮现出悲伤的表情；</a:t>
            </a:r>
          </a:p>
          <a:p>
            <a:r>
              <a:rPr lang="zh-CN" altLang="en-US" dirty="0">
                <a:latin typeface="宋体" panose="02010600030101010101" pitchFamily="2" charset="-122"/>
                <a:ea typeface="+mn-ea"/>
                <a:cs typeface="宋体" panose="02010600030101010101" pitchFamily="2" charset="-122"/>
                <a:sym typeface="+mn-ea"/>
              </a:rPr>
              <a:t>          后来有几位经过的好心路人帮我们一起把他救出了水坑</a:t>
            </a:r>
            <a:r>
              <a:rPr lang="zh-CN" altLang="en-US" b="1" dirty="0">
                <a:latin typeface="宋体" panose="02010600030101010101" pitchFamily="2" charset="-122"/>
                <a:ea typeface="+mn-ea"/>
                <a:cs typeface="宋体" panose="02010600030101010101" pitchFamily="2" charset="-122"/>
                <a:sym typeface="+mn-ea"/>
              </a:rPr>
              <a:t>（路人救助）</a:t>
            </a:r>
            <a:r>
              <a:rPr lang="zh-CN" altLang="en-US" dirty="0">
                <a:latin typeface="宋体" panose="02010600030101010101" pitchFamily="2" charset="-122"/>
                <a:ea typeface="+mn-ea"/>
                <a:cs typeface="宋体" panose="02010600030101010101" pitchFamily="2" charset="-122"/>
                <a:sym typeface="+mn-ea"/>
              </a:rPr>
              <a:t>，我们非常的感激；</a:t>
            </a:r>
          </a:p>
          <a:p>
            <a:r>
              <a:rPr lang="zh-CN" altLang="en-US" dirty="0">
                <a:latin typeface="宋体" panose="02010600030101010101" pitchFamily="2" charset="-122"/>
                <a:ea typeface="+mn-ea"/>
                <a:cs typeface="宋体" panose="02010600030101010101" pitchFamily="2" charset="-122"/>
                <a:sym typeface="+mn-ea"/>
              </a:rPr>
              <a:t>          收拾好心情之后，我们再次出发，在快要到达终点的时候，我们看到一群人在自由自在的嬉戏玩闹</a:t>
            </a:r>
            <a:r>
              <a:rPr lang="zh-CN" altLang="en-US" b="1" dirty="0">
                <a:latin typeface="宋体" panose="02010600030101010101" pitchFamily="2" charset="-122"/>
                <a:ea typeface="+mn-ea"/>
                <a:cs typeface="宋体" panose="02010600030101010101" pitchFamily="2" charset="-122"/>
                <a:sym typeface="+mn-ea"/>
              </a:rPr>
              <a:t>（巧遇嬉戏）</a:t>
            </a:r>
            <a:r>
              <a:rPr lang="zh-CN" altLang="en-US" dirty="0">
                <a:latin typeface="宋体" panose="02010600030101010101" pitchFamily="2" charset="-122"/>
                <a:ea typeface="+mn-ea"/>
                <a:cs typeface="宋体" panose="02010600030101010101" pitchFamily="2" charset="-122"/>
                <a:sym typeface="+mn-ea"/>
              </a:rPr>
              <a:t>，内心很激动；</a:t>
            </a:r>
          </a:p>
          <a:p>
            <a:r>
              <a:rPr lang="zh-CN" altLang="en-US" dirty="0">
                <a:latin typeface="宋体" panose="02010600030101010101" pitchFamily="2" charset="-122"/>
                <a:ea typeface="+mn-ea"/>
                <a:cs typeface="宋体" panose="02010600030101010101" pitchFamily="2" charset="-122"/>
                <a:sym typeface="+mn-ea"/>
              </a:rPr>
              <a:t>          我们停下来看着他们玩耍时，有人走过来邀请我们和他们一起玩耍</a:t>
            </a:r>
            <a:r>
              <a:rPr lang="zh-CN" altLang="en-US" b="1" dirty="0">
                <a:latin typeface="宋体" panose="02010600030101010101" pitchFamily="2" charset="-122"/>
                <a:ea typeface="+mn-ea"/>
                <a:cs typeface="宋体" panose="02010600030101010101" pitchFamily="2" charset="-122"/>
                <a:sym typeface="+mn-ea"/>
              </a:rPr>
              <a:t>（受邀玩耍）</a:t>
            </a:r>
            <a:r>
              <a:rPr lang="zh-CN" altLang="en-US" dirty="0">
                <a:latin typeface="宋体" panose="02010600030101010101" pitchFamily="2" charset="-122"/>
                <a:ea typeface="+mn-ea"/>
                <a:cs typeface="宋体" panose="02010600030101010101" pitchFamily="2" charset="-122"/>
                <a:sym typeface="+mn-ea"/>
              </a:rPr>
              <a:t>，最后加入到他们嬉戏的小团体中，今天真是愉快的一天啊！</a:t>
            </a:r>
          </a:p>
          <a:p>
            <a:endParaRPr lang="zh-CN" altLang="en-US"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966620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3min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流程图及参考程序</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上课教师注意控堂，以讲解的形式给出流程图以及参考程序</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现在没有想法的同学可以跟着老师一起来看看，我们的流程图以及参考程序。</a:t>
            </a:r>
          </a:p>
          <a:p>
            <a:r>
              <a:rPr lang="zh-CN" altLang="en-US" dirty="0">
                <a:latin typeface="宋体" panose="02010600030101010101" pitchFamily="2" charset="-122"/>
                <a:ea typeface="+mn-ea"/>
                <a:cs typeface="宋体" panose="02010600030101010101" pitchFamily="2" charset="-122"/>
                <a:sym typeface="+mn-ea"/>
              </a:rPr>
              <a:t>那么看完流程图以及参考程序之后你有什么想法了吗？</a:t>
            </a:r>
          </a:p>
          <a:p>
            <a:r>
              <a:rPr lang="zh-CN" altLang="en-US" dirty="0">
                <a:latin typeface="宋体" panose="02010600030101010101" pitchFamily="2" charset="-122"/>
                <a:ea typeface="+mn-ea"/>
                <a:cs typeface="宋体" panose="02010600030101010101" pitchFamily="2" charset="-122"/>
                <a:sym typeface="+mn-ea"/>
              </a:rPr>
              <a:t>我们开始编写程序吧</a:t>
            </a:r>
            <a:r>
              <a:rPr lang="en-US" altLang="zh-CN" dirty="0">
                <a:latin typeface="宋体" panose="02010600030101010101" pitchFamily="2" charset="-122"/>
                <a:ea typeface="+mn-ea"/>
                <a:cs typeface="宋体" panose="02010600030101010101" pitchFamily="2" charset="-122"/>
                <a:sym typeface="+mn-ea"/>
              </a:rPr>
              <a:t>... ...</a:t>
            </a:r>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20878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20min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编写程序并调试</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上课教师要着重强调学生在操控</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的注意事项</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拿到自己的故事卡片，了解流程图及参考程序之后，学生自行根据故事卡片的场景，开始创作编写自己的程序并调试吧！</a:t>
            </a:r>
          </a:p>
          <a:p>
            <a:r>
              <a:rPr lang="zh-CN" altLang="en-US" dirty="0">
                <a:latin typeface="宋体" panose="02010600030101010101" pitchFamily="2" charset="-122"/>
                <a:ea typeface="+mn-ea"/>
                <a:cs typeface="宋体" panose="02010600030101010101" pitchFamily="2" charset="-122"/>
                <a:sym typeface="+mn-ea"/>
              </a:rPr>
              <a:t>为了我们自身、机器以及他人的安全，我们要知道一些在操控机器时的安全防护知识（①保护自己，戴护目镜；②保护机器，轻拿轻放；③保护他人，避让行人）</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在学生控制机器人时，教师要及时提醒学生注意安全防护，做好防护措施。</a:t>
            </a:r>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50333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目录页：</a:t>
            </a:r>
          </a:p>
          <a:p>
            <a:r>
              <a:rPr lang="en-US" altLang="zh-CN" dirty="0">
                <a:latin typeface="宋体" panose="02010600030101010101" pitchFamily="2" charset="-122"/>
                <a:ea typeface="+mn-ea"/>
                <a:cs typeface="宋体" panose="02010600030101010101" pitchFamily="2" charset="-122"/>
                <a:sym typeface="+mn-ea"/>
              </a:rPr>
              <a:t>PBL</a:t>
            </a:r>
            <a:endParaRPr lang="en-US" altLang="zh-CN" dirty="0">
              <a:latin typeface="宋体" panose="02010600030101010101" pitchFamily="2" charset="-122"/>
              <a:ea typeface="+mn-ea"/>
              <a:cs typeface="宋体" panose="02010600030101010101" pitchFamily="2" charset="-122"/>
            </a:endParaRPr>
          </a:p>
          <a:p>
            <a:r>
              <a:rPr lang="zh-CN" altLang="en-US" dirty="0"/>
              <a:t>理论学习</a:t>
            </a:r>
          </a:p>
          <a:p>
            <a:r>
              <a:rPr lang="zh-CN" altLang="en-US" dirty="0"/>
              <a:t>实践任务</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963642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上课教师注意把控课堂，注意学生安全，上课教师根据课堂时间安排拓展延伸的任务</a:t>
            </a:r>
            <a:r>
              <a:rPr lang="zh-CN" altLang="en-US" b="1" dirty="0">
                <a:latin typeface="宋体" panose="02010600030101010101" pitchFamily="2" charset="-122"/>
                <a:ea typeface="+mn-ea"/>
                <a:cs typeface="宋体" panose="02010600030101010101" pitchFamily="2" charset="-122"/>
                <a:sym typeface="+mn-ea"/>
              </a:rPr>
              <a:t>（教师给学生分发故事卡片</a:t>
            </a:r>
            <a:r>
              <a:rPr lang="zh-CN" altLang="en-US" dirty="0">
                <a:latin typeface="宋体" panose="02010600030101010101" pitchFamily="2" charset="-122"/>
                <a:ea typeface="+mn-ea"/>
                <a:cs typeface="宋体" panose="02010600030101010101" pitchFamily="2" charset="-122"/>
                <a:sym typeface="+mn-ea"/>
              </a:rPr>
              <a:t>）</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同学们在完成本节课目标之后，还想继续接受更多的拓展任务吗？</a:t>
            </a:r>
            <a:r>
              <a:rPr lang="en-US" altLang="zh-CN"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同学们可根据拓展延伸的任务要求进行探究。</a:t>
            </a: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sym typeface="+mn-ea"/>
              </a:rPr>
              <a:t>今天放学，我买了雪糕吃</a:t>
            </a:r>
            <a:r>
              <a:rPr lang="zh-CN" altLang="en-US" b="1" dirty="0">
                <a:solidFill>
                  <a:srgbClr val="FF0000"/>
                </a:solidFill>
                <a:latin typeface="宋体" panose="02010600030101010101" pitchFamily="2" charset="-122"/>
                <a:ea typeface="+mn-ea"/>
                <a:sym typeface="+mn-ea"/>
              </a:rPr>
              <a:t>（吃雪糕）</a:t>
            </a:r>
            <a:r>
              <a:rPr lang="zh-CN" altLang="en-US" dirty="0">
                <a:latin typeface="宋体" panose="02010600030101010101" pitchFamily="2" charset="-122"/>
                <a:ea typeface="+mn-ea"/>
                <a:sym typeface="+mn-ea"/>
              </a:rPr>
              <a:t>，夏天吃雪糕最快乐了</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5S</a:t>
            </a:r>
            <a:r>
              <a:rPr lang="zh-CN" altLang="en-US" b="1" dirty="0">
                <a:solidFill>
                  <a:srgbClr val="FF0000"/>
                </a:solidFill>
                <a:latin typeface="宋体" panose="02010600030101010101" pitchFamily="2" charset="-122"/>
                <a:ea typeface="+mn-ea"/>
                <a:sym typeface="+mn-ea"/>
              </a:rPr>
              <a:t>）</a:t>
            </a:r>
            <a:r>
              <a:rPr lang="zh-CN" altLang="en-US" dirty="0">
                <a:latin typeface="宋体" panose="02010600030101010101" pitchFamily="2" charset="-122"/>
                <a:ea typeface="+mn-ea"/>
                <a:sym typeface="+mn-ea"/>
              </a:rPr>
              <a:t>；</a:t>
            </a:r>
            <a:endParaRPr lang="zh-CN" altLang="en-US" dirty="0">
              <a:solidFill>
                <a:srgbClr val="FF0000"/>
              </a:solidFill>
              <a:latin typeface="宋体" panose="02010600030101010101" pitchFamily="2" charset="-122"/>
              <a:ea typeface="+mn-ea"/>
            </a:endParaRPr>
          </a:p>
          <a:p>
            <a:pPr indent="304800" fontAlgn="auto">
              <a:extLst>
                <a:ext uri="{35155182-B16C-46BC-9424-99874614C6A1}">
                  <wpsdc:indentchars xmlns="" xmlns:wpsdc="http://www.wps.cn/officeDocument/2017/drawingmlCustomData" val="200" checksum="1077528236"/>
                </a:ext>
              </a:extLst>
            </a:pPr>
            <a:r>
              <a:rPr lang="zh-CN" altLang="en-US" dirty="0">
                <a:latin typeface="宋体" panose="02010600030101010101" pitchFamily="2" charset="-122"/>
                <a:ea typeface="+mn-ea"/>
                <a:sym typeface="+mn-ea"/>
              </a:rPr>
              <a:t>   边走边吃，走到一半天气太热，我的雪糕融化掉地上了</a:t>
            </a:r>
            <a:r>
              <a:rPr lang="zh-CN" altLang="en-US" b="1" dirty="0">
                <a:solidFill>
                  <a:srgbClr val="FF0000"/>
                </a:solidFill>
                <a:latin typeface="宋体" panose="02010600030101010101" pitchFamily="2" charset="-122"/>
                <a:ea typeface="+mn-ea"/>
                <a:sym typeface="+mn-ea"/>
              </a:rPr>
              <a:t>（雪糕掉地上）</a:t>
            </a:r>
            <a:r>
              <a:rPr lang="zh-CN" altLang="en-US" dirty="0">
                <a:latin typeface="宋体" panose="02010600030101010101" pitchFamily="2" charset="-122"/>
                <a:ea typeface="+mn-ea"/>
                <a:sym typeface="+mn-ea"/>
              </a:rPr>
              <a:t>，脸上瞬间露出悲伤的表情</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3S</a:t>
            </a:r>
            <a:r>
              <a:rPr lang="zh-CN" altLang="en-US" b="1" dirty="0">
                <a:solidFill>
                  <a:srgbClr val="FF0000"/>
                </a:solidFill>
                <a:latin typeface="宋体" panose="02010600030101010101" pitchFamily="2" charset="-122"/>
                <a:ea typeface="+mn-ea"/>
                <a:sym typeface="+mn-ea"/>
              </a:rPr>
              <a:t>）</a:t>
            </a:r>
            <a:r>
              <a:rPr lang="zh-CN" altLang="en-US" dirty="0">
                <a:latin typeface="宋体" panose="02010600030101010101" pitchFamily="2" charset="-122"/>
                <a:ea typeface="+mn-ea"/>
                <a:sym typeface="+mn-ea"/>
              </a:rPr>
              <a:t>：</a:t>
            </a:r>
            <a:endParaRPr lang="zh-CN" altLang="en-US" dirty="0">
              <a:latin typeface="宋体" panose="02010600030101010101" pitchFamily="2" charset="-122"/>
              <a:ea typeface="+mn-ea"/>
            </a:endParaRPr>
          </a:p>
          <a:p>
            <a:pPr indent="304800" fontAlgn="auto">
              <a:extLst>
                <a:ext uri="{35155182-B16C-46BC-9424-99874614C6A1}">
                  <wpsdc:indentchars xmlns="" xmlns:wpsdc="http://www.wps.cn/officeDocument/2017/drawingmlCustomData" val="200" checksum="1077528236"/>
                </a:ext>
              </a:extLst>
            </a:pPr>
            <a:r>
              <a:rPr lang="zh-CN" altLang="en-US" dirty="0">
                <a:latin typeface="宋体" panose="02010600030101010101" pitchFamily="2" charset="-122"/>
                <a:ea typeface="+mn-ea"/>
                <a:sym typeface="+mn-ea"/>
              </a:rPr>
              <a:t>   依依不舍看着我的雪糕在地上快速融化的时候，突然来了一群蚂蚁</a:t>
            </a:r>
            <a:r>
              <a:rPr lang="zh-CN" altLang="en-US" b="1" dirty="0">
                <a:solidFill>
                  <a:srgbClr val="FF0000"/>
                </a:solidFill>
                <a:latin typeface="宋体" panose="02010600030101010101" pitchFamily="2" charset="-122"/>
                <a:ea typeface="+mn-ea"/>
                <a:sym typeface="+mn-ea"/>
              </a:rPr>
              <a:t>（看到蚂蚁）</a:t>
            </a:r>
            <a:r>
              <a:rPr lang="zh-CN" altLang="en-US" dirty="0">
                <a:latin typeface="宋体" panose="02010600030101010101" pitchFamily="2" charset="-122"/>
                <a:ea typeface="+mn-ea"/>
                <a:sym typeface="+mn-ea"/>
              </a:rPr>
              <a:t>，它们在不断地搬运雪糕，我很好奇它们要将雪糕搬运到哪里去呢？</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10S</a:t>
            </a:r>
            <a:r>
              <a:rPr lang="zh-CN" altLang="en-US" b="1" dirty="0">
                <a:solidFill>
                  <a:srgbClr val="FF0000"/>
                </a:solidFill>
                <a:latin typeface="宋体" panose="02010600030101010101" pitchFamily="2" charset="-122"/>
                <a:ea typeface="+mn-ea"/>
                <a:sym typeface="+mn-ea"/>
              </a:rPr>
              <a:t>）</a:t>
            </a:r>
            <a:endParaRPr lang="zh-CN" altLang="en-US" dirty="0">
              <a:solidFill>
                <a:srgbClr val="FF0000"/>
              </a:solidFill>
              <a:latin typeface="宋体" panose="02010600030101010101" pitchFamily="2" charset="-122"/>
              <a:ea typeface="+mn-ea"/>
            </a:endParaRPr>
          </a:p>
          <a:p>
            <a:pPr indent="304800" fontAlgn="auto">
              <a:extLst>
                <a:ext uri="{35155182-B16C-46BC-9424-99874614C6A1}">
                  <wpsdc:indentchars xmlns="" xmlns:wpsdc="http://www.wps.cn/officeDocument/2017/drawingmlCustomData" val="200" checksum="1077528236"/>
                </a:ext>
              </a:extLst>
            </a:pPr>
            <a:r>
              <a:rPr lang="zh-CN" altLang="en-US" dirty="0">
                <a:latin typeface="宋体" panose="02010600030101010101" pitchFamily="2" charset="-122"/>
                <a:ea typeface="+mn-ea"/>
                <a:sym typeface="+mn-ea"/>
              </a:rPr>
              <a:t>   一路跟着它们发现原来蚂蚁是住在小小的洞穴里的呀！</a:t>
            </a:r>
            <a:r>
              <a:rPr lang="zh-CN" altLang="en-US" b="1" dirty="0">
                <a:solidFill>
                  <a:srgbClr val="FF0000"/>
                </a:solidFill>
                <a:latin typeface="宋体" panose="02010600030101010101" pitchFamily="2" charset="-122"/>
                <a:ea typeface="+mn-ea"/>
                <a:sym typeface="+mn-ea"/>
              </a:rPr>
              <a:t>（发现蚂蚁的家）</a:t>
            </a:r>
            <a:r>
              <a:rPr lang="zh-CN" altLang="en-US" dirty="0">
                <a:latin typeface="宋体" panose="02010600030101010101" pitchFamily="2" charset="-122"/>
                <a:ea typeface="+mn-ea"/>
                <a:sym typeface="+mn-ea"/>
              </a:rPr>
              <a:t>很兴奋和满足的回家了！</a:t>
            </a:r>
            <a:r>
              <a:rPr lang="zh-CN" altLang="en-US" b="1" dirty="0">
                <a:solidFill>
                  <a:srgbClr val="FF0000"/>
                </a:solidFill>
                <a:latin typeface="宋体" panose="02010600030101010101" pitchFamily="2" charset="-122"/>
                <a:ea typeface="+mn-ea"/>
                <a:sym typeface="+mn-ea"/>
              </a:rPr>
              <a:t>（</a:t>
            </a:r>
            <a:r>
              <a:rPr lang="en-US" altLang="zh-CN" b="1" dirty="0">
                <a:solidFill>
                  <a:srgbClr val="FF0000"/>
                </a:solidFill>
                <a:latin typeface="宋体" panose="02010600030101010101" pitchFamily="2" charset="-122"/>
                <a:ea typeface="+mn-ea"/>
                <a:sym typeface="+mn-ea"/>
              </a:rPr>
              <a:t>8S</a:t>
            </a:r>
            <a:r>
              <a:rPr lang="zh-CN" altLang="en-US" b="1" dirty="0">
                <a:solidFill>
                  <a:srgbClr val="FF0000"/>
                </a:solidFill>
                <a:latin typeface="宋体" panose="02010600030101010101" pitchFamily="2" charset="-122"/>
                <a:ea typeface="+mn-ea"/>
                <a:sym typeface="+mn-ea"/>
              </a:rPr>
              <a:t>）</a:t>
            </a:r>
            <a:endParaRPr lang="zh-CN" altLang="en-US" b="1" dirty="0">
              <a:solidFill>
                <a:srgbClr val="FF0000"/>
              </a:solidFill>
              <a:latin typeface="宋体" panose="02010600030101010101" pitchFamily="2" charset="-122"/>
              <a:ea typeface="+mn-ea"/>
            </a:endParaRPr>
          </a:p>
          <a:p>
            <a:endParaRPr lang="zh-CN" altLang="en-US" b="1"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9316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上课教师注意把控课堂，注意学生安全，教师可根据上课时间，自行安排拓展延伸的任务</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同学们完成拓展延伸后，来看看老师给的参考程序吧！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353065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99437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0" dirty="0">
                <a:latin typeface="宋体" panose="02010600030101010101" pitchFamily="2" charset="-122"/>
                <a:ea typeface="+mn-ea"/>
                <a:cs typeface="宋体" panose="02010600030101010101" pitchFamily="2" charset="-122"/>
                <a:sym typeface="+mn-ea"/>
              </a:rPr>
              <a:t>3</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回顾上节课知识，引入本节课内容，</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的颜色及灯效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上课教师积极引导学生回答问题；</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（观察机器，找一找机器的哪个部件可以表达情绪呢？）</a:t>
            </a:r>
          </a:p>
          <a:p>
            <a:pPr algn="l" fontAlgn="auto">
              <a:lnSpc>
                <a:spcPct val="150000"/>
              </a:lnSpc>
            </a:pPr>
            <a:r>
              <a:rPr lang="zh-CN" altLang="en-US" dirty="0">
                <a:latin typeface="宋体" panose="02010600030101010101" pitchFamily="2" charset="-122"/>
                <a:ea typeface="+mn-ea"/>
                <a:sym typeface="字魂59号-创粗黑" panose="00000500000000000000" pitchFamily="2" charset="-122"/>
              </a:rPr>
              <a:t>我已经知道自己有一双腿可以走动了，于是，我充满好奇的到处奔走，走到外面发现了很多美好的事物。</a:t>
            </a:r>
            <a:r>
              <a:rPr lang="zh-CN" altLang="en-US" dirty="0">
                <a:latin typeface="宋体" panose="02010600030101010101" pitchFamily="2" charset="-122"/>
                <a:ea typeface="+mn-ea"/>
                <a:sym typeface="+mn-ea"/>
              </a:rPr>
              <a:t>今天，我走在街上看到许多孩子们在嬉戏玩耍，我特别激动和兴奋，那</a:t>
            </a:r>
            <a:r>
              <a:rPr lang="en-US" altLang="zh-CN" dirty="0">
                <a:latin typeface="宋体" panose="02010600030101010101" pitchFamily="2" charset="-122"/>
                <a:ea typeface="+mn-ea"/>
                <a:sym typeface="+mn-ea"/>
              </a:rPr>
              <a:t>...</a:t>
            </a:r>
            <a:r>
              <a:rPr lang="zh-CN" altLang="en-US" dirty="0">
                <a:latin typeface="宋体" panose="02010600030101010101" pitchFamily="2" charset="-122"/>
                <a:ea typeface="+mn-ea"/>
                <a:sym typeface="+mn-ea"/>
              </a:rPr>
              <a:t>我要如何与人分享心情呢？</a:t>
            </a:r>
            <a:r>
              <a:rPr lang="zh-CN" altLang="en-US" dirty="0">
                <a:latin typeface="宋体" panose="02010600030101010101" pitchFamily="2" charset="-122"/>
                <a:ea typeface="+mn-ea"/>
                <a:cs typeface="宋体" panose="02010600030101010101" pitchFamily="2" charset="-122"/>
                <a:sym typeface="+mn-ea"/>
              </a:rPr>
              <a:t>可通过提问的方式与学生互动（同学们平时在外面看到学生帮扶老人过马路、看到学校的文艺晚会、看到甜品店的蛋糕</a:t>
            </a:r>
            <a:r>
              <a:rPr lang="en-US" altLang="zh-CN" dirty="0">
                <a:latin typeface="宋体" panose="02010600030101010101" pitchFamily="2" charset="-122"/>
                <a:ea typeface="+mn-ea"/>
                <a:cs typeface="宋体" panose="02010600030101010101" pitchFamily="2" charset="-122"/>
                <a:sym typeface="+mn-ea"/>
              </a:rPr>
              <a:t>... ...</a:t>
            </a:r>
            <a:r>
              <a:rPr lang="zh-CN" altLang="en-US" dirty="0">
                <a:latin typeface="宋体" panose="02010600030101010101" pitchFamily="2" charset="-122"/>
                <a:ea typeface="+mn-ea"/>
                <a:cs typeface="宋体" panose="02010600030101010101" pitchFamily="2" charset="-122"/>
                <a:sym typeface="+mn-ea"/>
              </a:rPr>
              <a:t>时的心情，让学生</a:t>
            </a:r>
            <a:r>
              <a:rPr lang="zh-CN" altLang="en-US" dirty="0">
                <a:solidFill>
                  <a:srgbClr val="FF0000"/>
                </a:solidFill>
                <a:latin typeface="宋体" panose="02010600030101010101" pitchFamily="2" charset="-122"/>
                <a:ea typeface="+mn-ea"/>
                <a:cs typeface="宋体" panose="02010600030101010101" pitchFamily="2" charset="-122"/>
                <a:sym typeface="+mn-ea"/>
              </a:rPr>
              <a:t>回答，教师可以从学生们的回答中，去引出我们如何用</a:t>
            </a:r>
            <a:r>
              <a:rPr lang="en-US" altLang="zh-CN" dirty="0">
                <a:solidFill>
                  <a:srgbClr val="FF0000"/>
                </a:solidFill>
                <a:latin typeface="宋体" panose="02010600030101010101" pitchFamily="2" charset="-122"/>
                <a:ea typeface="+mn-ea"/>
                <a:cs typeface="宋体" panose="02010600030101010101" pitchFamily="2" charset="-122"/>
                <a:sym typeface="+mn-ea"/>
              </a:rPr>
              <a:t>EP Robot </a:t>
            </a:r>
            <a:r>
              <a:rPr lang="zh-CN" altLang="en-US" dirty="0">
                <a:solidFill>
                  <a:srgbClr val="FF0000"/>
                </a:solidFill>
                <a:latin typeface="宋体" panose="02010600030101010101" pitchFamily="2" charset="-122"/>
                <a:ea typeface="+mn-ea"/>
                <a:cs typeface="宋体" panose="02010600030101010101" pitchFamily="2" charset="-122"/>
                <a:sym typeface="+mn-ea"/>
              </a:rPr>
              <a:t>去表达感情呢？接着就可以进入我们课程内容的学习了。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903576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85876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PBL</a:t>
            </a:r>
            <a:r>
              <a:rPr lang="zh-CN" altLang="en-US" dirty="0">
                <a:latin typeface="宋体" panose="02010600030101010101" pitchFamily="2" charset="-122"/>
                <a:ea typeface="+mn-ea"/>
                <a:cs typeface="宋体" panose="02010600030101010101" pitchFamily="2" charset="-122"/>
                <a:sym typeface="+mn-ea"/>
              </a:rPr>
              <a:t>（</a:t>
            </a:r>
            <a:r>
              <a:rPr lang="en-US" altLang="zh-CN" dirty="0">
                <a:latin typeface="宋体" panose="02010600030101010101" pitchFamily="2" charset="-122"/>
                <a:ea typeface="+mn-ea"/>
                <a:cs typeface="宋体" panose="02010600030101010101" pitchFamily="2" charset="-122"/>
                <a:sym typeface="+mn-ea"/>
              </a:rPr>
              <a:t>Problem Based Learning ) </a:t>
            </a:r>
            <a:r>
              <a:rPr lang="zh-CN" altLang="en-US" dirty="0">
                <a:latin typeface="宋体" panose="02010600030101010101" pitchFamily="2" charset="-122"/>
                <a:ea typeface="+mn-ea"/>
                <a:cs typeface="宋体" panose="02010600030101010101" pitchFamily="2" charset="-122"/>
                <a:sym typeface="+mn-ea"/>
              </a:rPr>
              <a:t>基于问题引导学生完成本节课的任务。</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上课教师通过提问的形式积极引导学生，让学生带着问题去学习和探索课程内容，且激发学生想要学习和完成目标的积极心理。</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现在，我们要如何分享心情呢？我们来学习一下，我们这节课要学习以及完成的目标吧。</a:t>
            </a:r>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79695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91022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0" dirty="0">
                <a:latin typeface="宋体" panose="02010600030101010101" pitchFamily="2" charset="-122"/>
                <a:ea typeface="+mn-ea"/>
                <a:cs typeface="宋体" panose="02010600030101010101" pitchFamily="2" charset="-122"/>
                <a:sym typeface="+mn-ea"/>
              </a:rPr>
              <a:t>2</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b="1" dirty="0" smtClean="0">
                <a:latin typeface="宋体" panose="02010600030101010101" pitchFamily="2" charset="-122"/>
                <a:ea typeface="+mn-ea"/>
                <a:cs typeface="宋体" panose="02010600030101010101" pitchFamily="2" charset="-122"/>
                <a:sym typeface="+mn-ea"/>
              </a:rPr>
              <a:t>：</a:t>
            </a:r>
            <a:r>
              <a:rPr lang="zh-CN" altLang="en-US" b="0" dirty="0" smtClean="0">
                <a:latin typeface="宋体" panose="02010600030101010101" pitchFamily="2" charset="-122"/>
                <a:ea typeface="+mn-ea"/>
                <a:cs typeface="宋体" panose="02010600030101010101" pitchFamily="2" charset="-122"/>
                <a:sym typeface="+mn-ea"/>
              </a:rPr>
              <a:t>白炽灯和</a:t>
            </a:r>
            <a:r>
              <a:rPr lang="en-US" altLang="zh-CN" b="0" dirty="0" smtClean="0">
                <a:latin typeface="宋体" panose="02010600030101010101" pitchFamily="2" charset="-122"/>
                <a:ea typeface="+mn-ea"/>
                <a:cs typeface="宋体" panose="02010600030101010101" pitchFamily="2" charset="-122"/>
                <a:sym typeface="+mn-ea"/>
              </a:rPr>
              <a:t>LED</a:t>
            </a:r>
            <a:r>
              <a:rPr lang="zh-CN" altLang="en-US" b="0" dirty="0" smtClean="0">
                <a:latin typeface="宋体" panose="02010600030101010101" pitchFamily="2" charset="-122"/>
                <a:ea typeface="+mn-ea"/>
                <a:cs typeface="宋体" panose="02010600030101010101" pitchFamily="2" charset="-122"/>
                <a:sym typeface="+mn-ea"/>
              </a:rPr>
              <a:t>灯的</a:t>
            </a:r>
            <a:r>
              <a:rPr lang="zh-CN" altLang="en-US" dirty="0" smtClean="0">
                <a:latin typeface="宋体" panose="02010600030101010101" pitchFamily="2" charset="-122"/>
                <a:ea typeface="+mn-ea"/>
                <a:cs typeface="宋体" panose="02010600030101010101" pitchFamily="2" charset="-122"/>
                <a:sym typeface="+mn-ea"/>
              </a:rPr>
              <a:t>背景知识</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a:t>
            </a:r>
            <a:r>
              <a:rPr lang="zh-CN" altLang="en-US" b="1" dirty="0">
                <a:latin typeface="宋体" panose="02010600030101010101" pitchFamily="2" charset="-122"/>
                <a:ea typeface="+mn-ea"/>
                <a:cs typeface="宋体" panose="02010600030101010101" pitchFamily="2" charset="-122"/>
                <a:sym typeface="+mn-ea"/>
              </a:rPr>
              <a:t>意：</a:t>
            </a:r>
            <a:r>
              <a:rPr lang="zh-CN" altLang="en-US" dirty="0">
                <a:latin typeface="宋体" panose="02010600030101010101" pitchFamily="2" charset="-122"/>
                <a:ea typeface="+mn-ea"/>
                <a:cs typeface="宋体" panose="02010600030101010101" pitchFamily="2" charset="-122"/>
                <a:sym typeface="+mn-ea"/>
              </a:rPr>
              <a:t>教师</a:t>
            </a:r>
            <a:r>
              <a:rPr lang="zh-CN" altLang="en-US" dirty="0" smtClean="0">
                <a:latin typeface="宋体" panose="02010600030101010101" pitchFamily="2" charset="-122"/>
                <a:ea typeface="+mn-ea"/>
                <a:cs typeface="宋体" panose="02010600030101010101" pitchFamily="2" charset="-122"/>
                <a:sym typeface="+mn-ea"/>
              </a:rPr>
              <a:t>可简单介绍白炽灯和</a:t>
            </a:r>
            <a:r>
              <a:rPr lang="en-US" altLang="zh-CN" dirty="0" smtClean="0">
                <a:latin typeface="宋体" panose="02010600030101010101" pitchFamily="2" charset="-122"/>
                <a:ea typeface="+mn-ea"/>
                <a:cs typeface="宋体" panose="02010600030101010101" pitchFamily="2" charset="-122"/>
                <a:sym typeface="+mn-ea"/>
              </a:rPr>
              <a:t>LED</a:t>
            </a:r>
            <a:r>
              <a:rPr lang="zh-CN" altLang="en-US" dirty="0" smtClean="0">
                <a:latin typeface="宋体" panose="02010600030101010101" pitchFamily="2" charset="-122"/>
                <a:ea typeface="+mn-ea"/>
                <a:cs typeface="宋体" panose="02010600030101010101" pitchFamily="2" charset="-122"/>
                <a:sym typeface="+mn-ea"/>
              </a:rPr>
              <a:t>灯的发光原理</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话</a:t>
            </a:r>
            <a:r>
              <a:rPr lang="zh-CN" altLang="en-US" b="1" dirty="0">
                <a:latin typeface="宋体" panose="02010600030101010101" pitchFamily="2" charset="-122"/>
                <a:ea typeface="+mn-ea"/>
                <a:cs typeface="宋体" panose="02010600030101010101" pitchFamily="2" charset="-122"/>
                <a:sym typeface="+mn-ea"/>
              </a:rPr>
              <a:t>术</a:t>
            </a:r>
            <a:r>
              <a:rPr lang="zh-CN" altLang="en-US" b="1" dirty="0" smtClean="0">
                <a:latin typeface="宋体" panose="02010600030101010101" pitchFamily="2" charset="-122"/>
                <a:ea typeface="+mn-ea"/>
                <a:cs typeface="宋体" panose="02010600030101010101" pitchFamily="2" charset="-122"/>
                <a:sym typeface="+mn-ea"/>
              </a:rPr>
              <a:t>：</a:t>
            </a:r>
            <a:r>
              <a:rPr lang="zh-CN" altLang="en-US" b="0" dirty="0" smtClean="0">
                <a:latin typeface="宋体" panose="02010600030101010101" pitchFamily="2" charset="-122"/>
                <a:ea typeface="+mn-ea"/>
                <a:cs typeface="宋体" panose="02010600030101010101" pitchFamily="2" charset="-122"/>
                <a:sym typeface="+mn-ea"/>
              </a:rPr>
              <a:t>白炽灯和</a:t>
            </a:r>
            <a:r>
              <a:rPr lang="en-US" altLang="zh-CN" b="0" dirty="0" smtClean="0">
                <a:latin typeface="宋体" panose="02010600030101010101" pitchFamily="2" charset="-122"/>
                <a:ea typeface="+mn-ea"/>
                <a:cs typeface="宋体" panose="02010600030101010101" pitchFamily="2" charset="-122"/>
                <a:sym typeface="+mn-ea"/>
              </a:rPr>
              <a:t>LED</a:t>
            </a:r>
            <a:r>
              <a:rPr lang="zh-CN" altLang="en-US" b="0" dirty="0" smtClean="0">
                <a:latin typeface="宋体" panose="02010600030101010101" pitchFamily="2" charset="-122"/>
                <a:ea typeface="+mn-ea"/>
                <a:cs typeface="宋体" panose="02010600030101010101" pitchFamily="2" charset="-122"/>
                <a:sym typeface="+mn-ea"/>
              </a:rPr>
              <a:t>灯在我们的生活中都随处可见了，那同学们知道它们是怎么发光的呢？我们一起来简单的来简单地了解一下，看看它们是怎么发光的。</a:t>
            </a:r>
            <a:endParaRPr lang="zh-CN" altLang="en-US" b="0"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5862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教师可用通俗易懂的语言带着学生一起认识</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首先，我们要知道</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灯的位置在哪？观察机器，找一找</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a:t>
            </a:r>
            <a:r>
              <a:rPr lang="zh-CN" altLang="en-US" b="1" dirty="0">
                <a:latin typeface="宋体" panose="02010600030101010101" pitchFamily="2" charset="-122"/>
                <a:ea typeface="+mn-ea"/>
                <a:sym typeface="+mn-ea"/>
              </a:rPr>
              <a:t>底盘（前侧、后侧、左侧、右侧）；云台（左侧、右侧）</a:t>
            </a:r>
          </a:p>
          <a:p>
            <a:r>
              <a:rPr lang="zh-CN" altLang="en-US" dirty="0">
                <a:latin typeface="宋体" panose="02010600030101010101" pitchFamily="2" charset="-122"/>
                <a:ea typeface="+mn-ea"/>
                <a:cs typeface="宋体" panose="02010600030101010101" pitchFamily="2" charset="-122"/>
                <a:sym typeface="+mn-ea"/>
              </a:rPr>
              <a:t>可以通过提问的方式与学生互动，让学生找寻机器上</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灯的位置，云台和底盘分别在哪些位置上。</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6577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p>
          <a:p>
            <a:r>
              <a:rPr lang="zh-CN" altLang="en-US" b="1" dirty="0">
                <a:latin typeface="宋体" panose="02010600030101010101" pitchFamily="2" charset="-122"/>
                <a:ea typeface="+mn-ea"/>
                <a:cs typeface="宋体" panose="02010600030101010101" pitchFamily="2" charset="-122"/>
                <a:sym typeface="+mn-ea"/>
              </a:rPr>
              <a:t>内容：</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a:t>
            </a: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教师可用通俗易懂的语言带着学生一起认识</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a:t>
            </a: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我们现在知道机器上</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灯的位置了，那同学们想不想知道</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灯能够呈现出什么颜色，能够呈现出多少种颜色呢？同学们打开自己的编程软件，自己查找</a:t>
            </a:r>
            <a:r>
              <a:rPr lang="en-US" altLang="zh-CN" dirty="0">
                <a:latin typeface="宋体" panose="02010600030101010101" pitchFamily="2" charset="-122"/>
                <a:ea typeface="+mn-ea"/>
                <a:cs typeface="宋体" panose="02010600030101010101" pitchFamily="2" charset="-122"/>
                <a:sym typeface="+mn-ea"/>
              </a:rPr>
              <a:t>LED</a:t>
            </a:r>
            <a:r>
              <a:rPr lang="zh-CN" altLang="en-US" dirty="0">
                <a:latin typeface="宋体" panose="02010600030101010101" pitchFamily="2" charset="-122"/>
                <a:ea typeface="+mn-ea"/>
                <a:cs typeface="宋体" panose="02010600030101010101" pitchFamily="2" charset="-122"/>
                <a:sym typeface="+mn-ea"/>
              </a:rPr>
              <a:t>灯的颜色在哪？都有哪些颜色。</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93386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t>‹#›</a:t>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a:t>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9.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3</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p:nvSpPr>
        <p:spPr>
          <a:xfrm>
            <a:off x="7047571" y="2201733"/>
            <a:ext cx="4806175" cy="1200329"/>
          </a:xfrm>
          <a:prstGeom prst="rect">
            <a:avLst/>
          </a:prstGeom>
          <a:noFill/>
        </p:spPr>
        <p:txBody>
          <a:bodyPr wrap="square" rtlCol="0">
            <a:spAutoFit/>
          </a:bodyPr>
          <a:lstStyle/>
          <a:p>
            <a:pPr lvl="0" algn="ctr">
              <a:defRPr/>
            </a:pPr>
            <a:r>
              <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控制</a:t>
            </a:r>
            <a:r>
              <a:rPr lang="en-US" altLang="zh-CN"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LED</a:t>
            </a:r>
            <a:r>
              <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灯</a:t>
            </a: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1</a:t>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10</a:t>
            </a:fld>
            <a:endParaRPr lang="zh-CN" altLang="en-US"/>
          </a:p>
        </p:txBody>
      </p:sp>
      <p:sp>
        <p:nvSpPr>
          <p:cNvPr id="11" name="矩形: 圆角 10"/>
          <p:cNvSpPr/>
          <p:nvPr/>
        </p:nvSpPr>
        <p:spPr>
          <a:xfrm>
            <a:off x="1847850" y="1366090"/>
            <a:ext cx="567569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灯都有哪些效果呢？</a:t>
            </a:r>
            <a:endParaRPr lang="en-US" altLang="zh-CN" sz="3200" b="1" dirty="0">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1942245" y="2122163"/>
            <a:ext cx="6977420" cy="491490"/>
          </a:xfrm>
          <a:prstGeom prst="rect">
            <a:avLst/>
          </a:prstGeom>
          <a:noFill/>
        </p:spPr>
        <p:txBody>
          <a:bodyPr wrap="square" rtlCol="0">
            <a:spAutoFit/>
          </a:bodyPr>
          <a:lstStyle/>
          <a:p>
            <a:r>
              <a:rPr lang="zh-CN" altLang="en-US" sz="2600" b="1" dirty="0">
                <a:latin typeface="方正兰亭黑简体" panose="02000000000000000000" pitchFamily="2" charset="-122"/>
                <a:ea typeface="方正兰亭黑简体" panose="02000000000000000000" pitchFamily="2" charset="-122"/>
                <a:sym typeface="+mn-ea"/>
              </a:rPr>
              <a:t>常亮、熄灭、呼吸、闪烁、跑马灯。</a:t>
            </a:r>
            <a:endParaRPr lang="zh-CN" altLang="en-US" sz="2600" b="1" dirty="0">
              <a:latin typeface="方正兰亭黑简体" panose="02000000000000000000" pitchFamily="2" charset="-122"/>
              <a:ea typeface="方正兰亭黑简体" panose="02000000000000000000" pitchFamily="2" charset="-122"/>
            </a:endParaRPr>
          </a:p>
        </p:txBody>
      </p:sp>
      <p:pic>
        <p:nvPicPr>
          <p:cNvPr id="24" name="图片 23"/>
          <p:cNvPicPr>
            <a:picLocks noChangeAspect="1"/>
          </p:cNvPicPr>
          <p:nvPr/>
        </p:nvPicPr>
        <p:blipFill>
          <a:blip r:embed="rId7"/>
          <a:srcRect r="17158"/>
          <a:stretch>
            <a:fillRect/>
          </a:stretch>
        </p:blipFill>
        <p:spPr>
          <a:xfrm>
            <a:off x="6349194" y="3246596"/>
            <a:ext cx="4522811" cy="3231880"/>
          </a:xfrm>
          <a:prstGeom prst="rect">
            <a:avLst/>
          </a:prstGeom>
        </p:spPr>
      </p:pic>
      <p:pic>
        <p:nvPicPr>
          <p:cNvPr id="25" name="图片 24"/>
          <p:cNvPicPr>
            <a:picLocks noChangeAspect="1"/>
          </p:cNvPicPr>
          <p:nvPr/>
        </p:nvPicPr>
        <p:blipFill>
          <a:blip r:embed="rId8"/>
          <a:srcRect r="16075"/>
          <a:stretch>
            <a:fillRect/>
          </a:stretch>
        </p:blipFill>
        <p:spPr>
          <a:xfrm>
            <a:off x="1353647" y="3247715"/>
            <a:ext cx="4998087" cy="3241556"/>
          </a:xfrm>
          <a:prstGeom prst="rect">
            <a:avLst/>
          </a:prstGeom>
        </p:spPr>
      </p:pic>
      <p:sp>
        <p:nvSpPr>
          <p:cNvPr id="26" name="矩形 25"/>
          <p:cNvSpPr/>
          <p:nvPr/>
        </p:nvSpPr>
        <p:spPr>
          <a:xfrm>
            <a:off x="3850640" y="3681095"/>
            <a:ext cx="2388235" cy="21424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652510" y="3799205"/>
            <a:ext cx="2219960" cy="6248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8" grpId="0"/>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8"/>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11</a:t>
            </a:fld>
            <a:endParaRPr lang="zh-CN" altLang="en-US"/>
          </a:p>
        </p:txBody>
      </p:sp>
      <p:sp>
        <p:nvSpPr>
          <p:cNvPr id="11" name="矩形: 圆角 10"/>
          <p:cNvSpPr/>
          <p:nvPr/>
        </p:nvSpPr>
        <p:spPr>
          <a:xfrm>
            <a:off x="1847850" y="1366090"/>
            <a:ext cx="567569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灯都有哪些效果呢？</a:t>
            </a:r>
            <a:endParaRPr lang="en-US" altLang="zh-CN" sz="3200" b="1" dirty="0">
              <a:latin typeface="方正兰亭黑简体" panose="02000000000000000000" pitchFamily="2" charset="-122"/>
              <a:ea typeface="方正兰亭黑简体" panose="02000000000000000000" pitchFamily="2" charset="-122"/>
            </a:endParaRPr>
          </a:p>
        </p:txBody>
      </p:sp>
      <p:pic>
        <p:nvPicPr>
          <p:cNvPr id="20" name="e6dbfc6c626e289330d909c396fdd76c">
            <a:hlinkClick r:id="" action="ppaction://media"/>
          </p:cNvPr>
          <p:cNvPicPr/>
          <p:nvPr>
            <a:videoFile r:link="rId2"/>
            <p:extLst>
              <p:ext uri="{DAA4B4D4-6D71-4841-9C94-3DE7FCFB9230}">
                <p14:media xmlns:p14="http://schemas.microsoft.com/office/powerpoint/2010/main" r:embed="rId1"/>
              </p:ext>
            </p:extLst>
          </p:nvPr>
        </p:nvPicPr>
        <p:blipFill>
          <a:blip r:embed="rId9"/>
          <a:stretch>
            <a:fillRect/>
          </a:stretch>
        </p:blipFill>
        <p:spPr>
          <a:xfrm>
            <a:off x="951230" y="2456180"/>
            <a:ext cx="6689725" cy="4128135"/>
          </a:xfrm>
          <a:prstGeom prst="rect">
            <a:avLst/>
          </a:prstGeom>
        </p:spPr>
      </p:pic>
      <p:sp>
        <p:nvSpPr>
          <p:cNvPr id="13" name="云形标注 12"/>
          <p:cNvSpPr/>
          <p:nvPr/>
        </p:nvSpPr>
        <p:spPr>
          <a:xfrm>
            <a:off x="7628473" y="629581"/>
            <a:ext cx="4199883" cy="2231869"/>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323906" y="1165345"/>
            <a:ext cx="2983376" cy="1292662"/>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a:t>
            </a:r>
            <a:r>
              <a:rPr lang="zh-CN" altLang="en-US" sz="2600" dirty="0" smtClean="0">
                <a:latin typeface="方正兰亭黑简体" panose="02000000000000000000" pitchFamily="2" charset="-122"/>
                <a:ea typeface="方正兰亭黑简体" panose="02000000000000000000" pitchFamily="2" charset="-122"/>
              </a:rPr>
              <a:t>机</a:t>
            </a:r>
            <a:r>
              <a:rPr lang="zh-CN" altLang="en-US" sz="2600" dirty="0">
                <a:latin typeface="方正兰亭黑简体" panose="02000000000000000000" pitchFamily="2" charset="-122"/>
                <a:ea typeface="方正兰亭黑简体" panose="02000000000000000000" pitchFamily="2" charset="-122"/>
              </a:rPr>
              <a:t>器</a:t>
            </a:r>
            <a:r>
              <a:rPr lang="zh-CN" altLang="en-US" sz="2600" dirty="0" smtClean="0">
                <a:latin typeface="方正兰亭黑简体" panose="02000000000000000000" pitchFamily="2" charset="-122"/>
                <a:ea typeface="方正兰亭黑简体" panose="02000000000000000000" pitchFamily="2" charset="-122"/>
              </a:rPr>
              <a:t>人</a:t>
            </a:r>
            <a:r>
              <a:rPr lang="zh-CN" altLang="en-US" sz="2600" dirty="0" smtClean="0">
                <a:latin typeface="方正兰亭黑简体" panose="02000000000000000000" pitchFamily="2" charset="-122"/>
                <a:ea typeface="方正兰亭黑简体" panose="02000000000000000000" pitchFamily="2" charset="-122"/>
                <a:sym typeface="+mn-ea"/>
              </a:rPr>
              <a:t>能否通过灯</a:t>
            </a:r>
            <a:r>
              <a:rPr lang="zh-CN" altLang="en-US" sz="2600" dirty="0">
                <a:latin typeface="方正兰亭黑简体" panose="02000000000000000000" pitchFamily="2" charset="-122"/>
                <a:ea typeface="方正兰亭黑简体" panose="02000000000000000000" pitchFamily="2" charset="-122"/>
                <a:sym typeface="+mn-ea"/>
              </a:rPr>
              <a:t>效来与人分</a:t>
            </a:r>
            <a:r>
              <a:rPr lang="zh-CN" altLang="en-US" sz="2600" dirty="0" smtClean="0">
                <a:latin typeface="方正兰亭黑简体" panose="02000000000000000000" pitchFamily="2" charset="-122"/>
                <a:ea typeface="方正兰亭黑简体" panose="02000000000000000000" pitchFamily="2" charset="-122"/>
                <a:sym typeface="+mn-ea"/>
              </a:rPr>
              <a:t>享心</a:t>
            </a:r>
            <a:r>
              <a:rPr lang="zh-CN" altLang="en-US" sz="2600" dirty="0">
                <a:latin typeface="方正兰亭黑简体" panose="02000000000000000000" pitchFamily="2" charset="-122"/>
                <a:ea typeface="方正兰亭黑简体" panose="02000000000000000000" pitchFamily="2" charset="-122"/>
                <a:sym typeface="+mn-ea"/>
              </a:rPr>
              <a:t>情呢</a:t>
            </a:r>
            <a:r>
              <a:rPr lang="zh-CN" altLang="en-US" sz="2600" dirty="0" smtClean="0">
                <a:latin typeface="方正兰亭黑简体" panose="02000000000000000000" pitchFamily="2" charset="-122"/>
                <a:ea typeface="方正兰亭黑简体" panose="02000000000000000000" pitchFamily="2" charset="-122"/>
                <a:sym typeface="+mn-ea"/>
              </a:rPr>
              <a:t>？</a:t>
            </a:r>
            <a:endParaRPr lang="zh-CN" altLang="en-US" sz="2600" dirty="0">
              <a:latin typeface="方正兰亭黑简体" panose="02000000000000000000" pitchFamily="2" charset="-122"/>
              <a:ea typeface="方正兰亭黑简体" panose="02000000000000000000" pitchFamily="2" charset="-122"/>
            </a:endParaRPr>
          </a:p>
        </p:txBody>
      </p:sp>
      <p:pic>
        <p:nvPicPr>
          <p:cNvPr id="19" name="图片 18"/>
          <p:cNvPicPr/>
          <p:nvPr/>
        </p:nvPicPr>
        <p:blipFill>
          <a:blip r:embed="rId10"/>
          <a:srcRect l="27132" t="10046" r="27132" b="10551"/>
          <a:stretch>
            <a:fillRect/>
          </a:stretch>
        </p:blipFill>
        <p:spPr>
          <a:xfrm>
            <a:off x="8610600" y="3364943"/>
            <a:ext cx="3161432" cy="3097543"/>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additive="base">
                                        <p:cTn id="19" dur="29722" fill="hold"/>
                                        <p:tgtEl>
                                          <p:spTgt spid="20"/>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30" repeatCount="indefinite" fill="hold" display="1">
                  <p:stCondLst>
                    <p:cond delay="indefinite"/>
                  </p:stCondLst>
                  <p:endCondLst>
                    <p:cond evt="onNext" delay="0">
                      <p:tgtEl>
                        <p:sldTgt/>
                      </p:tgtEl>
                    </p:cond>
                    <p:cond evt="onPrev" delay="0">
                      <p:tgtEl>
                        <p:sldTgt/>
                      </p:tgtEl>
                    </p:cond>
                  </p:endCondLst>
                </p:cTn>
                <p:tgtEl>
                  <p:spTgt spid="20"/>
                </p:tgtEl>
              </p:cMediaNode>
            </p:video>
            <p:seq concurrent="1" nextAc="seek">
              <p:cTn id="31" restart="whenNotActive" fill="hold" evtFilter="cancelBubble" nodeType="interactiveSeq">
                <p:stCondLst>
                  <p:cond evt="onClick" delay="0">
                    <p:tgtEl>
                      <p:spTgt spid="20"/>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additive="base">
                                        <p:cTn id="35" dur="1" fill="hold"/>
                                        <p:tgtEl>
                                          <p:spTgt spid="20"/>
                                        </p:tgtEl>
                                      </p:cBhvr>
                                    </p:cmd>
                                  </p:childTnLst>
                                </p:cTn>
                              </p:par>
                            </p:childTnLst>
                          </p:cTn>
                        </p:par>
                      </p:childTnLst>
                    </p:cTn>
                  </p:par>
                </p:childTnLst>
              </p:cTn>
              <p:nextCondLst>
                <p:cond evt="onClick" delay="0">
                  <p:tgtEl>
                    <p:spTgt spid="20"/>
                  </p:tgtEl>
                </p:cond>
              </p:nextCondLst>
            </p:seq>
          </p:childTnLst>
        </p:cTn>
      </p:par>
    </p:tnLst>
    <p:bldLst>
      <p:bldP spid="14" grpId="0"/>
      <p:bldP spid="11" grpId="0" animBg="1"/>
      <p:bldP spid="13"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12</a:t>
            </a:fld>
            <a:endParaRPr lang="zh-CN" altLang="en-US"/>
          </a:p>
        </p:txBody>
      </p:sp>
      <p:sp>
        <p:nvSpPr>
          <p:cNvPr id="22" name="文本框 21"/>
          <p:cNvSpPr txBox="1"/>
          <p:nvPr/>
        </p:nvSpPr>
        <p:spPr>
          <a:xfrm>
            <a:off x="2073910" y="5965190"/>
            <a:ext cx="7575550" cy="491490"/>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设置底盘指定位置</a:t>
            </a:r>
            <a:r>
              <a:rPr lang="en-US" altLang="zh-CN" sz="2600" dirty="0">
                <a:latin typeface="方正兰亭黑简体" panose="02000000000000000000" pitchFamily="2" charset="-122"/>
                <a:ea typeface="方正兰亭黑简体" panose="02000000000000000000" pitchFamily="2" charset="-122"/>
              </a:rPr>
              <a:t>LED</a:t>
            </a:r>
            <a:r>
              <a:rPr lang="zh-CN" altLang="en-US" sz="2600" dirty="0">
                <a:latin typeface="方正兰亭黑简体" panose="02000000000000000000" pitchFamily="2" charset="-122"/>
                <a:ea typeface="方正兰亭黑简体" panose="02000000000000000000" pitchFamily="2" charset="-122"/>
              </a:rPr>
              <a:t>灯的颜色和灯效</a:t>
            </a:r>
          </a:p>
        </p:txBody>
      </p:sp>
      <p:pic>
        <p:nvPicPr>
          <p:cNvPr id="23" name="图片 22"/>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2855552" y="1879776"/>
            <a:ext cx="5467350" cy="942975"/>
          </a:xfrm>
          <a:prstGeom prst="rect">
            <a:avLst/>
          </a:prstGeom>
        </p:spPr>
      </p:pic>
      <p:pic>
        <p:nvPicPr>
          <p:cNvPr id="24" name="图片 23"/>
          <p:cNvPicPr>
            <a:picLocks noChangeAspect="1"/>
          </p:cNvPicPr>
          <p:nvPr/>
        </p:nvPicPr>
        <p:blipFill>
          <a:blip r:embed="rId8"/>
          <a:srcRect l="26541" t="14277" r="26072" b="13144"/>
          <a:stretch>
            <a:fillRect/>
          </a:stretch>
        </p:blipFill>
        <p:spPr>
          <a:xfrm>
            <a:off x="1097237" y="3000497"/>
            <a:ext cx="3435076" cy="2683228"/>
          </a:xfrm>
          <a:prstGeom prst="rect">
            <a:avLst/>
          </a:prstGeom>
        </p:spPr>
      </p:pic>
      <p:pic>
        <p:nvPicPr>
          <p:cNvPr id="25" name="图片 24"/>
          <p:cNvPicPr>
            <a:picLocks noChangeAspect="1"/>
          </p:cNvPicPr>
          <p:nvPr/>
        </p:nvPicPr>
        <p:blipFill>
          <a:blip r:embed="rId9"/>
          <a:srcRect l="12657" t="14528" r="28520" b="17044"/>
          <a:stretch>
            <a:fillRect/>
          </a:stretch>
        </p:blipFill>
        <p:spPr>
          <a:xfrm>
            <a:off x="4468751" y="3000363"/>
            <a:ext cx="3353468" cy="2683228"/>
          </a:xfrm>
          <a:prstGeom prst="rect">
            <a:avLst/>
          </a:prstGeom>
        </p:spPr>
      </p:pic>
      <p:pic>
        <p:nvPicPr>
          <p:cNvPr id="26" name="图片 25"/>
          <p:cNvPicPr>
            <a:picLocks noChangeAspect="1"/>
          </p:cNvPicPr>
          <p:nvPr/>
        </p:nvPicPr>
        <p:blipFill>
          <a:blip r:embed="rId10"/>
          <a:srcRect l="36665" r="15583" b="4831"/>
          <a:stretch>
            <a:fillRect/>
          </a:stretch>
        </p:blipFill>
        <p:spPr>
          <a:xfrm>
            <a:off x="7726997" y="2999862"/>
            <a:ext cx="2806106" cy="2684364"/>
          </a:xfrm>
          <a:prstGeom prst="rect">
            <a:avLst/>
          </a:prstGeom>
        </p:spPr>
      </p:pic>
      <p:grpSp>
        <p:nvGrpSpPr>
          <p:cNvPr id="5" name="组合 4"/>
          <p:cNvGrpSpPr/>
          <p:nvPr/>
        </p:nvGrpSpPr>
        <p:grpSpPr>
          <a:xfrm>
            <a:off x="1905635" y="1295400"/>
            <a:ext cx="8669655" cy="583565"/>
            <a:chOff x="1975541" y="1359426"/>
            <a:chExt cx="8906772" cy="583565"/>
          </a:xfrm>
        </p:grpSpPr>
        <p:sp>
          <p:nvSpPr>
            <p:cNvPr id="3" name="文本框 2"/>
            <p:cNvSpPr txBox="1"/>
            <p:nvPr/>
          </p:nvSpPr>
          <p:spPr>
            <a:xfrm>
              <a:off x="2340927" y="1359426"/>
              <a:ext cx="8541386" cy="583565"/>
            </a:xfrm>
            <a:prstGeom prst="rect">
              <a:avLst/>
            </a:prstGeom>
            <a:noFill/>
          </p:spPr>
          <p:txBody>
            <a:bodyPr wrap="square" rtlCol="0">
              <a:spAutoFit/>
            </a:bodyPr>
            <a:lstStyle/>
            <a:p>
              <a:r>
                <a:rPr lang="en-US" altLang="zh-CN" sz="3200" dirty="0">
                  <a:latin typeface="方正兰亭黑简体" panose="02000000000000000000" pitchFamily="2" charset="-122"/>
                  <a:ea typeface="方正兰亭黑简体" panose="02000000000000000000" pitchFamily="2" charset="-122"/>
                </a:rPr>
                <a:t>LED</a:t>
              </a:r>
              <a:r>
                <a:rPr lang="zh-CN" altLang="en-US" sz="3200" dirty="0">
                  <a:latin typeface="方正兰亭黑简体" panose="02000000000000000000" pitchFamily="2" charset="-122"/>
                  <a:ea typeface="方正兰亭黑简体" panose="02000000000000000000" pitchFamily="2" charset="-122"/>
                </a:rPr>
                <a:t>灯的设置</a:t>
              </a: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13</a:t>
            </a:fld>
            <a:endParaRPr lang="zh-CN" altLang="en-US"/>
          </a:p>
        </p:txBody>
      </p:sp>
      <p:sp>
        <p:nvSpPr>
          <p:cNvPr id="28" name="文本框 27"/>
          <p:cNvSpPr txBox="1"/>
          <p:nvPr/>
        </p:nvSpPr>
        <p:spPr>
          <a:xfrm>
            <a:off x="2683510" y="6070600"/>
            <a:ext cx="6965950" cy="491490"/>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设置云台指定位置</a:t>
            </a:r>
            <a:r>
              <a:rPr lang="en-US" altLang="zh-CN" sz="2600" dirty="0">
                <a:latin typeface="方正兰亭黑简体" panose="02000000000000000000" pitchFamily="2" charset="-122"/>
                <a:ea typeface="方正兰亭黑简体" panose="02000000000000000000" pitchFamily="2" charset="-122"/>
              </a:rPr>
              <a:t>LED</a:t>
            </a:r>
            <a:r>
              <a:rPr lang="zh-CN" altLang="en-US" sz="2600" dirty="0">
                <a:latin typeface="方正兰亭黑简体" panose="02000000000000000000" pitchFamily="2" charset="-122"/>
                <a:ea typeface="方正兰亭黑简体" panose="02000000000000000000" pitchFamily="2" charset="-122"/>
              </a:rPr>
              <a:t>灯的颜色和灯效</a:t>
            </a:r>
          </a:p>
        </p:txBody>
      </p:sp>
      <p:pic>
        <p:nvPicPr>
          <p:cNvPr id="29" name="图片 28"/>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2214835" y="1847634"/>
            <a:ext cx="5680524" cy="974941"/>
          </a:xfrm>
          <a:prstGeom prst="rect">
            <a:avLst/>
          </a:prstGeom>
        </p:spPr>
      </p:pic>
      <p:pic>
        <p:nvPicPr>
          <p:cNvPr id="30" name="图片 29"/>
          <p:cNvPicPr>
            <a:picLocks noChangeAspect="1"/>
          </p:cNvPicPr>
          <p:nvPr/>
        </p:nvPicPr>
        <p:blipFill>
          <a:blip r:embed="rId8"/>
          <a:srcRect l="26741" t="9913" r="26447" b="9353"/>
          <a:stretch>
            <a:fillRect/>
          </a:stretch>
        </p:blipFill>
        <p:spPr>
          <a:xfrm>
            <a:off x="950400" y="2955301"/>
            <a:ext cx="3222499" cy="2984569"/>
          </a:xfrm>
          <a:prstGeom prst="rect">
            <a:avLst/>
          </a:prstGeom>
        </p:spPr>
      </p:pic>
      <p:pic>
        <p:nvPicPr>
          <p:cNvPr id="31" name="图片 30"/>
          <p:cNvPicPr>
            <a:picLocks noChangeAspect="1"/>
          </p:cNvPicPr>
          <p:nvPr/>
        </p:nvPicPr>
        <p:blipFill>
          <a:blip r:embed="rId9"/>
          <a:srcRect l="12657" t="14528" r="28520" b="17044"/>
          <a:stretch>
            <a:fillRect/>
          </a:stretch>
        </p:blipFill>
        <p:spPr>
          <a:xfrm>
            <a:off x="4172899" y="2953305"/>
            <a:ext cx="3715791" cy="2986565"/>
          </a:xfrm>
          <a:prstGeom prst="rect">
            <a:avLst/>
          </a:prstGeom>
        </p:spPr>
      </p:pic>
      <p:pic>
        <p:nvPicPr>
          <p:cNvPr id="32" name="图片 31"/>
          <p:cNvPicPr>
            <a:picLocks noChangeAspect="1"/>
          </p:cNvPicPr>
          <p:nvPr/>
        </p:nvPicPr>
        <p:blipFill>
          <a:blip r:embed="rId10"/>
          <a:srcRect l="36665" r="15583" b="4831"/>
          <a:stretch>
            <a:fillRect/>
          </a:stretch>
        </p:blipFill>
        <p:spPr>
          <a:xfrm>
            <a:off x="7882822" y="2953305"/>
            <a:ext cx="3470978" cy="2986564"/>
          </a:xfrm>
          <a:prstGeom prst="rect">
            <a:avLst/>
          </a:prstGeom>
        </p:spPr>
      </p:pic>
      <p:grpSp>
        <p:nvGrpSpPr>
          <p:cNvPr id="5" name="组合 4"/>
          <p:cNvGrpSpPr/>
          <p:nvPr/>
        </p:nvGrpSpPr>
        <p:grpSpPr>
          <a:xfrm>
            <a:off x="1905635" y="1295400"/>
            <a:ext cx="8669655" cy="583565"/>
            <a:chOff x="1975541" y="1359426"/>
            <a:chExt cx="8906772" cy="583565"/>
          </a:xfrm>
        </p:grpSpPr>
        <p:sp>
          <p:nvSpPr>
            <p:cNvPr id="3" name="文本框 2"/>
            <p:cNvSpPr txBox="1"/>
            <p:nvPr/>
          </p:nvSpPr>
          <p:spPr>
            <a:xfrm>
              <a:off x="2340927" y="1359426"/>
              <a:ext cx="8541386" cy="583565"/>
            </a:xfrm>
            <a:prstGeom prst="rect">
              <a:avLst/>
            </a:prstGeom>
            <a:noFill/>
          </p:spPr>
          <p:txBody>
            <a:bodyPr wrap="square" rtlCol="0">
              <a:spAutoFit/>
            </a:bodyPr>
            <a:lstStyle/>
            <a:p>
              <a:r>
                <a:rPr lang="en-US" altLang="zh-CN" sz="3200" dirty="0">
                  <a:latin typeface="方正兰亭黑简体" panose="02000000000000000000" pitchFamily="2" charset="-122"/>
                  <a:ea typeface="方正兰亭黑简体" panose="02000000000000000000" pitchFamily="2" charset="-122"/>
                </a:rPr>
                <a:t>LED</a:t>
              </a:r>
              <a:r>
                <a:rPr lang="zh-CN" altLang="en-US" sz="3200" dirty="0">
                  <a:latin typeface="方正兰亭黑简体" panose="02000000000000000000" pitchFamily="2" charset="-122"/>
                  <a:ea typeface="方正兰亭黑简体" panose="02000000000000000000" pitchFamily="2" charset="-122"/>
                </a:rPr>
                <a:t>灯的设置</a:t>
              </a: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 name="云形标注 15"/>
          <p:cNvSpPr/>
          <p:nvPr/>
        </p:nvSpPr>
        <p:spPr>
          <a:xfrm>
            <a:off x="7652016" y="100050"/>
            <a:ext cx="4539984" cy="2535178"/>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322944" y="536218"/>
            <a:ext cx="3732585" cy="1692771"/>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如果让你自己来设计一个机器人心情分享的小游戏，你会怎么设计呢？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par>
                          <p:cTn id="33" fill="hold">
                            <p:stCondLst>
                              <p:cond delay="2000"/>
                            </p:stCondLst>
                            <p:childTnLst>
                              <p:par>
                                <p:cTn id="34" presetID="2" presetClass="entr" presetSubtype="4"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P spid="16"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14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latin typeface="方正兰亭黑简体" panose="02000000000000000000" pitchFamily="2" charset="-122"/>
                <a:ea typeface="方正兰亭黑简体" panose="02000000000000000000" pitchFamily="2" charset="-122"/>
              </a:rPr>
              <a:t>保护他人，避让行人；</a:t>
            </a: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t>15</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05691" y="1319213"/>
            <a:ext cx="8906772" cy="1076325"/>
            <a:chOff x="1975541" y="1376363"/>
            <a:chExt cx="8906772" cy="1076325"/>
          </a:xfrm>
        </p:grpSpPr>
        <p:sp>
          <p:nvSpPr>
            <p:cNvPr id="3" name="文本框 2"/>
            <p:cNvSpPr txBox="1"/>
            <p:nvPr/>
          </p:nvSpPr>
          <p:spPr>
            <a:xfrm>
              <a:off x="2340927" y="1376363"/>
              <a:ext cx="8541386" cy="107632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sym typeface="+mn-ea"/>
                </a:rPr>
                <a:t>编写程序，控制</a:t>
              </a:r>
              <a:r>
                <a:rPr lang="en-US" altLang="zh-CN" sz="3200" dirty="0">
                  <a:latin typeface="方正兰亭黑简体" panose="02000000000000000000" pitchFamily="2" charset="-122"/>
                  <a:ea typeface="方正兰亭黑简体" panose="02000000000000000000" pitchFamily="2" charset="-122"/>
                  <a:sym typeface="+mn-ea"/>
                </a:rPr>
                <a:t>LED</a:t>
              </a:r>
              <a:r>
                <a:rPr lang="zh-CN" altLang="en-US" sz="3200" dirty="0">
                  <a:latin typeface="方正兰亭黑简体" panose="02000000000000000000" pitchFamily="2" charset="-122"/>
                  <a:ea typeface="方正兰亭黑简体" panose="02000000000000000000" pitchFamily="2" charset="-122"/>
                  <a:sym typeface="+mn-ea"/>
                </a:rPr>
                <a:t>灯的颜色和灯效，</a:t>
              </a:r>
            </a:p>
            <a:p>
              <a:r>
                <a:rPr lang="zh-CN" altLang="en-US" sz="3200" dirty="0">
                  <a:latin typeface="方正兰亭黑简体" panose="02000000000000000000" pitchFamily="2" charset="-122"/>
                  <a:ea typeface="方正兰亭黑简体" panose="02000000000000000000" pitchFamily="2" charset="-122"/>
                  <a:sym typeface="+mn-ea"/>
                </a:rPr>
                <a:t>完成整个故事的场景效果。</a:t>
              </a:r>
              <a:endParaRPr lang="zh-CN" altLang="en-US" sz="3200" dirty="0">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321554" y="1326031"/>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16</a:t>
            </a:fld>
            <a:endParaRPr lang="zh-CN" altLang="en-US"/>
          </a:p>
        </p:txBody>
      </p:sp>
      <p:sp>
        <p:nvSpPr>
          <p:cNvPr id="15" name="文本框 14"/>
          <p:cNvSpPr txBox="1"/>
          <p:nvPr/>
        </p:nvSpPr>
        <p:spPr>
          <a:xfrm>
            <a:off x="2261235" y="2499409"/>
            <a:ext cx="8894817"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今</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天，同学</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们来</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到XX景点</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正</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门</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的右边有一座漂亮的瀑布</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（路遇瀑布</a:t>
            </a:r>
            <a:r>
              <a:rPr lang="zh-CN" altLang="en-US" dirty="0" smtClean="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，大</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家的心</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情无</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比的兴奋，在此停留了一会儿</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5S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19" name="文本框 18"/>
          <p:cNvSpPr txBox="1"/>
          <p:nvPr/>
        </p:nvSpPr>
        <p:spPr>
          <a:xfrm>
            <a:off x="2272679" y="3432228"/>
            <a:ext cx="8894817"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欣</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赏完瀑</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布，</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我们继续往前走</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，突</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然有位同学不小心跌入水坑</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（跌入水坑）</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，当时我</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们紧张得束</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手无策</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，脸</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上浮现出悲伤的表</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情</a:t>
            </a:r>
            <a:r>
              <a:rPr lang="zh-CN" altLang="en-US" dirty="0" smtClean="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10S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1" name="文本框 20"/>
          <p:cNvSpPr txBox="1"/>
          <p:nvPr/>
        </p:nvSpPr>
        <p:spPr>
          <a:xfrm>
            <a:off x="2270956" y="4326095"/>
            <a:ext cx="9067055"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后来，几</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位经过的好</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心人</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帮我们一起把他救出了水坑</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（路人救助）</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，我们非常的感</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激</a:t>
            </a:r>
            <a:r>
              <a:rPr lang="zh-CN" altLang="en-US" dirty="0" smtClean="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6S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2" name="文本框 21"/>
          <p:cNvSpPr txBox="1"/>
          <p:nvPr/>
        </p:nvSpPr>
        <p:spPr>
          <a:xfrm>
            <a:off x="2270955" y="4972525"/>
            <a:ext cx="8894817" cy="646331"/>
          </a:xfrm>
          <a:prstGeom prst="rect">
            <a:avLst/>
          </a:prstGeom>
          <a:noFill/>
        </p:spPr>
        <p:txBody>
          <a:bodyPr wrap="square" rtlCol="0">
            <a:spAutoFit/>
          </a:bodyPr>
          <a:lstStyle/>
          <a:p>
            <a:r>
              <a:rPr lang="en-US" altLang="zh-CN" dirty="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en-US" altLang="zh-CN"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收拾心情，</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我们再次出发</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，快</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要到达终点的时候，我们看到一群人在自由自</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在地嬉</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戏玩闹</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（巧遇嬉戏）</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，内心很激</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动</a:t>
            </a:r>
            <a:r>
              <a:rPr lang="zh-CN" altLang="en-US" dirty="0" smtClean="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8S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3" name="文本框 22"/>
          <p:cNvSpPr txBox="1"/>
          <p:nvPr/>
        </p:nvSpPr>
        <p:spPr>
          <a:xfrm>
            <a:off x="2261235" y="5711190"/>
            <a:ext cx="8736330" cy="645160"/>
          </a:xfrm>
          <a:prstGeom prst="rect">
            <a:avLst/>
          </a:prstGeom>
          <a:noFill/>
        </p:spPr>
        <p:txBody>
          <a:bodyPr wrap="square" rtlCol="0">
            <a:spAutoFit/>
          </a:bodyPr>
          <a:lstStyle/>
          <a:p>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他们邀请我们一起</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玩</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耍</a:t>
            </a:r>
            <a:r>
              <a:rPr lang="zh-CN" altLang="en-US" dirty="0" smtClean="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a:t>
            </a:r>
            <a:r>
              <a:rPr lang="zh-CN" altLang="en-US"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受邀玩耍）</a:t>
            </a:r>
            <a:r>
              <a:rPr lang="zh-CN" altLang="en-US"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，我们愉快地加入到他们的游戏里，今</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天真是愉快的一天啊！</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12S</a:t>
            </a:r>
            <a:r>
              <a:rPr lang="zh-CN" altLang="en-US"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dirty="0">
                <a:latin typeface="方正兰亭黑简体" panose="02000000000000000000" pitchFamily="2" charset="-122"/>
                <a:ea typeface="方正兰亭黑简体" panose="02000000000000000000" pitchFamily="2" charset="-122"/>
                <a:cs typeface="宋体" panose="02010600030101010101" pitchFamily="2" charset="-122"/>
                <a:sym typeface="+mn-ea"/>
              </a:rPr>
              <a:t>；</a:t>
            </a:r>
            <a:endParaRPr lang="zh-CN" altLang="en-US" dirty="0">
              <a:latin typeface="方正兰亭黑简体" panose="02000000000000000000" pitchFamily="2" charset="-122"/>
              <a:ea typeface="方正兰亭黑简体" panose="02000000000000000000" pitchFamily="2" charset="-122"/>
            </a:endParaRPr>
          </a:p>
        </p:txBody>
      </p:sp>
      <p:sp>
        <p:nvSpPr>
          <p:cNvPr id="2" name="矩形: 圆角 1"/>
          <p:cNvSpPr/>
          <p:nvPr/>
        </p:nvSpPr>
        <p:spPr>
          <a:xfrm>
            <a:off x="1287618" y="2229707"/>
            <a:ext cx="535110" cy="2097063"/>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故事卡片</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9" grpId="0"/>
      <p:bldP spid="21" grpId="0"/>
      <p:bldP spid="22" grpId="0"/>
      <p:bldP spid="23"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grpSp>
        <p:nvGrpSpPr>
          <p:cNvPr id="5" name="组合 4"/>
          <p:cNvGrpSpPr/>
          <p:nvPr/>
        </p:nvGrpSpPr>
        <p:grpSpPr>
          <a:xfrm>
            <a:off x="1905635" y="1295400"/>
            <a:ext cx="8669655" cy="1076325"/>
            <a:chOff x="1975541" y="1359426"/>
            <a:chExt cx="8906772" cy="1076325"/>
          </a:xfrm>
        </p:grpSpPr>
        <p:sp>
          <p:nvSpPr>
            <p:cNvPr id="3" name="文本框 2"/>
            <p:cNvSpPr txBox="1"/>
            <p:nvPr/>
          </p:nvSpPr>
          <p:spPr>
            <a:xfrm>
              <a:off x="2340927" y="1359426"/>
              <a:ext cx="8541386" cy="107632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我终于知道哪里可以分享心情了，</a:t>
              </a:r>
            </a:p>
            <a:p>
              <a:r>
                <a:rPr lang="zh-CN" altLang="en-US" sz="3200" dirty="0">
                  <a:latin typeface="方正兰亭黑简体" panose="02000000000000000000" pitchFamily="2" charset="-122"/>
                  <a:ea typeface="方正兰亭黑简体" panose="02000000000000000000" pitchFamily="2" charset="-122"/>
                </a:rPr>
                <a:t>来看看我是如何与人分享心情的吧！</a:t>
              </a: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灯片编号占位符 6"/>
          <p:cNvSpPr>
            <a:spLocks noGrp="1"/>
          </p:cNvSpPr>
          <p:nvPr>
            <p:ph type="sldNum" sz="quarter" idx="12"/>
          </p:nvPr>
        </p:nvSpPr>
        <p:spPr/>
        <p:txBody>
          <a:bodyPr/>
          <a:lstStyle/>
          <a:p>
            <a:fld id="{7D9BB5D0-35E4-459D-AEF3-FE4D7C45CC19}" type="slidenum">
              <a:rPr lang="zh-CN" altLang="en-US" smtClean="0"/>
              <a:t>17</a:t>
            </a:fld>
            <a:endParaRPr lang="zh-CN" altLang="en-US"/>
          </a:p>
        </p:txBody>
      </p:sp>
      <p:graphicFrame>
        <p:nvGraphicFramePr>
          <p:cNvPr id="14" name="表格 13"/>
          <p:cNvGraphicFramePr/>
          <p:nvPr>
            <p:custDataLst>
              <p:tags r:id="rId1"/>
            </p:custDataLst>
          </p:nvPr>
        </p:nvGraphicFramePr>
        <p:xfrm>
          <a:off x="2318292" y="2472037"/>
          <a:ext cx="7578725" cy="4013835"/>
        </p:xfrm>
        <a:graphic>
          <a:graphicData uri="http://schemas.openxmlformats.org/drawingml/2006/table">
            <a:tbl>
              <a:tblPr firstRow="1" bandRow="1">
                <a:tableStyleId>{5C22544A-7EE6-4342-B048-85BDC9FD1C3A}</a:tableStyleId>
              </a:tblPr>
              <a:tblGrid>
                <a:gridCol w="1515745"/>
                <a:gridCol w="1515745"/>
                <a:gridCol w="1515745"/>
                <a:gridCol w="1515745"/>
                <a:gridCol w="1515745"/>
              </a:tblGrid>
              <a:tr h="573405">
                <a:tc gridSpan="5">
                  <a:txBody>
                    <a:bodyPr/>
                    <a:lstStyle/>
                    <a:p>
                      <a:pPr algn="ctr">
                        <a:lnSpc>
                          <a:spcPct val="120000"/>
                        </a:lnSpc>
                        <a:buNone/>
                      </a:pPr>
                      <a:r>
                        <a:rPr lang="zh-CN" altLang="en-US" sz="2400" dirty="0">
                          <a:latin typeface="方正兰亭黑简体" panose="02000000000000000000" pitchFamily="2" charset="-122"/>
                          <a:ea typeface="方正兰亭黑简体" panose="02000000000000000000" pitchFamily="2" charset="-122"/>
                        </a:rPr>
                        <a:t>故事场景卡片设置</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573405">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场景</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心情</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时间</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颜色</a:t>
                      </a:r>
                    </a:p>
                  </a:txBody>
                  <a:tcP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灯效</a:t>
                      </a: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路遇瀑布</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5S</a:t>
                      </a:r>
                    </a:p>
                  </a:txBody>
                  <a:tcPr/>
                </a:tc>
                <a:tc>
                  <a:txBody>
                    <a:bodyPr/>
                    <a:lstStyle/>
                    <a:p>
                      <a:pPr algn="ctr">
                        <a:buNone/>
                      </a:pPr>
                      <a:endParaRPr lang="zh-CN" altLang="en-US" sz="240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跌入水坑</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dirty="0">
                          <a:latin typeface="Open Sans" panose="020B0606030504020204" pitchFamily="34" charset="0"/>
                          <a:ea typeface="Open Sans" panose="020B0606030504020204" pitchFamily="34" charset="0"/>
                          <a:cs typeface="Open Sans" panose="020B0606030504020204" pitchFamily="34" charset="0"/>
                        </a:rPr>
                        <a:t>10S</a:t>
                      </a:r>
                    </a:p>
                  </a:txBody>
                  <a:tcPr/>
                </a:tc>
                <a:tc>
                  <a:txBody>
                    <a:bodyPr/>
                    <a:lstStyle/>
                    <a:p>
                      <a:pPr algn="ctr">
                        <a:buNone/>
                      </a:pPr>
                      <a:endParaRPr lang="zh-CN" altLang="en-US" sz="240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路人救助</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dirty="0">
                          <a:latin typeface="Open Sans" panose="020B0606030504020204" pitchFamily="34" charset="0"/>
                          <a:ea typeface="Open Sans" panose="020B0606030504020204" pitchFamily="34" charset="0"/>
                          <a:cs typeface="Open Sans" panose="020B0606030504020204" pitchFamily="34" charset="0"/>
                        </a:rPr>
                        <a:t>6S</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巧遇嬉戏</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a:latin typeface="Open Sans" panose="020B0606030504020204" pitchFamily="34" charset="0"/>
                          <a:ea typeface="Open Sans" panose="020B0606030504020204" pitchFamily="34" charset="0"/>
                          <a:cs typeface="Open Sans" panose="020B0606030504020204" pitchFamily="34" charset="0"/>
                        </a:rPr>
                        <a:t>8S</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r h="573405">
                <a:tc>
                  <a:txBody>
                    <a:bodyPr/>
                    <a:lstStyle/>
                    <a:p>
                      <a:pPr algn="ctr">
                        <a:lnSpc>
                          <a:spcPct val="120000"/>
                        </a:lnSpc>
                        <a:buNone/>
                      </a:pPr>
                      <a:r>
                        <a:rPr lang="zh-CN" altLang="en-US" sz="2400">
                          <a:latin typeface="方正兰亭黑简体" panose="02000000000000000000" pitchFamily="2" charset="-122"/>
                          <a:ea typeface="方正兰亭黑简体" panose="02000000000000000000" pitchFamily="2" charset="-122"/>
                        </a:rPr>
                        <a:t>受邀玩耍</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20000"/>
                        </a:lnSpc>
                        <a:buNone/>
                      </a:pPr>
                      <a:r>
                        <a:rPr lang="en-US" altLang="zh-CN" sz="2400" dirty="0">
                          <a:latin typeface="Open Sans" panose="020B0606030504020204" pitchFamily="34" charset="0"/>
                          <a:ea typeface="Open Sans" panose="020B0606030504020204" pitchFamily="34" charset="0"/>
                          <a:cs typeface="Open Sans" panose="020B0606030504020204" pitchFamily="34" charset="0"/>
                        </a:rPr>
                        <a:t>12S</a:t>
                      </a: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tc>
              </a:tr>
            </a:tbl>
          </a:graphicData>
        </a:graphic>
      </p:graphicFrame>
      <p:sp>
        <p:nvSpPr>
          <p:cNvPr id="15" name="文本框 14"/>
          <p:cNvSpPr txBox="1"/>
          <p:nvPr/>
        </p:nvSpPr>
        <p:spPr>
          <a:xfrm>
            <a:off x="4131696" y="3640438"/>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兴奋</a:t>
            </a:r>
          </a:p>
        </p:txBody>
      </p:sp>
      <p:sp>
        <p:nvSpPr>
          <p:cNvPr id="19" name="文本框 18"/>
          <p:cNvSpPr txBox="1"/>
          <p:nvPr/>
        </p:nvSpPr>
        <p:spPr>
          <a:xfrm>
            <a:off x="4131696" y="4218288"/>
            <a:ext cx="1028700"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悲伤</a:t>
            </a:r>
          </a:p>
        </p:txBody>
      </p:sp>
      <p:sp>
        <p:nvSpPr>
          <p:cNvPr id="21" name="文本框 20"/>
          <p:cNvSpPr txBox="1"/>
          <p:nvPr/>
        </p:nvSpPr>
        <p:spPr>
          <a:xfrm>
            <a:off x="4131696" y="4833603"/>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感激</a:t>
            </a:r>
          </a:p>
        </p:txBody>
      </p:sp>
      <p:sp>
        <p:nvSpPr>
          <p:cNvPr id="22" name="文本框 21"/>
          <p:cNvSpPr txBox="1"/>
          <p:nvPr/>
        </p:nvSpPr>
        <p:spPr>
          <a:xfrm>
            <a:off x="4131696" y="5419073"/>
            <a:ext cx="1028700"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激动</a:t>
            </a:r>
          </a:p>
        </p:txBody>
      </p:sp>
      <p:sp>
        <p:nvSpPr>
          <p:cNvPr id="23" name="文本框 22"/>
          <p:cNvSpPr txBox="1"/>
          <p:nvPr/>
        </p:nvSpPr>
        <p:spPr>
          <a:xfrm>
            <a:off x="4131696" y="5995018"/>
            <a:ext cx="1028700"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愉快</a:t>
            </a:r>
          </a:p>
        </p:txBody>
      </p:sp>
      <p:sp>
        <p:nvSpPr>
          <p:cNvPr id="24" name="文本框 23"/>
          <p:cNvSpPr txBox="1"/>
          <p:nvPr/>
        </p:nvSpPr>
        <p:spPr>
          <a:xfrm>
            <a:off x="7135881" y="3640438"/>
            <a:ext cx="1028700" cy="460375"/>
          </a:xfrm>
          <a:prstGeom prst="rect">
            <a:avLst/>
          </a:prstGeom>
          <a:noFill/>
        </p:spPr>
        <p:txBody>
          <a:bodyPr wrap="square" rtlCol="0">
            <a:spAutoFit/>
          </a:bodyPr>
          <a:lstStyle/>
          <a:p>
            <a:pPr algn="ctr"/>
            <a:r>
              <a:rPr lang="zh-CN" altLang="en-US" sz="2400" b="1" dirty="0">
                <a:solidFill>
                  <a:srgbClr val="7030A0"/>
                </a:solidFill>
                <a:latin typeface="方正兰亭黑简体" panose="02000000000000000000" pitchFamily="2" charset="-122"/>
                <a:ea typeface="方正兰亭黑简体" panose="02000000000000000000" pitchFamily="2" charset="-122"/>
              </a:rPr>
              <a:t>紫色</a:t>
            </a:r>
          </a:p>
        </p:txBody>
      </p:sp>
      <p:sp>
        <p:nvSpPr>
          <p:cNvPr id="25" name="文本框 24"/>
          <p:cNvSpPr txBox="1"/>
          <p:nvPr/>
        </p:nvSpPr>
        <p:spPr>
          <a:xfrm>
            <a:off x="7135881" y="4218288"/>
            <a:ext cx="1028700" cy="460375"/>
          </a:xfrm>
          <a:prstGeom prst="rect">
            <a:avLst/>
          </a:prstGeom>
          <a:noFill/>
        </p:spPr>
        <p:txBody>
          <a:bodyPr wrap="square" rtlCol="0">
            <a:spAutoFit/>
          </a:bodyPr>
          <a:lstStyle/>
          <a:p>
            <a:pPr algn="ctr"/>
            <a:r>
              <a:rPr lang="zh-CN" altLang="en-US" sz="2400" b="1" dirty="0">
                <a:solidFill>
                  <a:schemeClr val="accent1"/>
                </a:solidFill>
                <a:latin typeface="方正兰亭黑简体" panose="02000000000000000000" pitchFamily="2" charset="-122"/>
                <a:ea typeface="方正兰亭黑简体" panose="02000000000000000000" pitchFamily="2" charset="-122"/>
              </a:rPr>
              <a:t>蓝色</a:t>
            </a:r>
          </a:p>
        </p:txBody>
      </p:sp>
      <p:sp>
        <p:nvSpPr>
          <p:cNvPr id="26" name="文本框 25"/>
          <p:cNvSpPr txBox="1"/>
          <p:nvPr/>
        </p:nvSpPr>
        <p:spPr>
          <a:xfrm>
            <a:off x="7135881" y="4833603"/>
            <a:ext cx="1028700" cy="460375"/>
          </a:xfrm>
          <a:prstGeom prst="rect">
            <a:avLst/>
          </a:prstGeom>
          <a:noFill/>
        </p:spPr>
        <p:txBody>
          <a:bodyPr wrap="square" rtlCol="0">
            <a:spAutoFit/>
          </a:bodyPr>
          <a:lstStyle/>
          <a:p>
            <a:pPr algn="ctr"/>
            <a:r>
              <a:rPr lang="zh-CN" altLang="en-US" sz="2400" b="1" dirty="0">
                <a:solidFill>
                  <a:schemeClr val="accent6"/>
                </a:solidFill>
                <a:latin typeface="方正兰亭黑简体" panose="02000000000000000000" pitchFamily="2" charset="-122"/>
                <a:ea typeface="方正兰亭黑简体" panose="02000000000000000000" pitchFamily="2" charset="-122"/>
              </a:rPr>
              <a:t>绿色</a:t>
            </a:r>
          </a:p>
        </p:txBody>
      </p:sp>
      <p:sp>
        <p:nvSpPr>
          <p:cNvPr id="27" name="文本框 26"/>
          <p:cNvSpPr txBox="1"/>
          <p:nvPr/>
        </p:nvSpPr>
        <p:spPr>
          <a:xfrm>
            <a:off x="7135881" y="5419073"/>
            <a:ext cx="1028700" cy="460375"/>
          </a:xfrm>
          <a:prstGeom prst="rect">
            <a:avLst/>
          </a:prstGeom>
          <a:noFill/>
        </p:spPr>
        <p:txBody>
          <a:bodyPr wrap="square" rtlCol="0">
            <a:spAutoFit/>
          </a:bodyPr>
          <a:lstStyle/>
          <a:p>
            <a:pPr algn="ctr"/>
            <a:r>
              <a:rPr lang="zh-CN" altLang="en-US" sz="2400" b="1" dirty="0">
                <a:solidFill>
                  <a:schemeClr val="accent4"/>
                </a:solidFill>
                <a:latin typeface="方正兰亭黑简体" panose="02000000000000000000" pitchFamily="2" charset="-122"/>
                <a:ea typeface="方正兰亭黑简体" panose="02000000000000000000" pitchFamily="2" charset="-122"/>
              </a:rPr>
              <a:t>黄色</a:t>
            </a:r>
          </a:p>
        </p:txBody>
      </p:sp>
      <p:sp>
        <p:nvSpPr>
          <p:cNvPr id="28" name="文本框 27"/>
          <p:cNvSpPr txBox="1"/>
          <p:nvPr/>
        </p:nvSpPr>
        <p:spPr>
          <a:xfrm>
            <a:off x="7135881" y="5995018"/>
            <a:ext cx="1028700" cy="460375"/>
          </a:xfrm>
          <a:prstGeom prst="rect">
            <a:avLst/>
          </a:prstGeom>
          <a:noFill/>
        </p:spPr>
        <p:txBody>
          <a:bodyPr wrap="square" rtlCol="0">
            <a:spAutoFit/>
          </a:bodyPr>
          <a:lstStyle/>
          <a:p>
            <a:pPr algn="ctr"/>
            <a:r>
              <a:rPr lang="zh-CN" altLang="en-US" sz="2400" b="1">
                <a:solidFill>
                  <a:srgbClr val="FF0000"/>
                </a:solidFill>
                <a:latin typeface="方正兰亭黑简体" panose="02000000000000000000" pitchFamily="2" charset="-122"/>
                <a:ea typeface="方正兰亭黑简体" panose="02000000000000000000" pitchFamily="2" charset="-122"/>
              </a:rPr>
              <a:t>红色</a:t>
            </a:r>
          </a:p>
        </p:txBody>
      </p:sp>
      <p:sp>
        <p:nvSpPr>
          <p:cNvPr id="29" name="文本框 28"/>
          <p:cNvSpPr txBox="1"/>
          <p:nvPr/>
        </p:nvSpPr>
        <p:spPr>
          <a:xfrm>
            <a:off x="8588126" y="3640438"/>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常亮</a:t>
            </a:r>
          </a:p>
        </p:txBody>
      </p:sp>
      <p:sp>
        <p:nvSpPr>
          <p:cNvPr id="30" name="文本框 29"/>
          <p:cNvSpPr txBox="1"/>
          <p:nvPr/>
        </p:nvSpPr>
        <p:spPr>
          <a:xfrm>
            <a:off x="8588126" y="4218288"/>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熄灭</a:t>
            </a:r>
          </a:p>
        </p:txBody>
      </p:sp>
      <p:sp>
        <p:nvSpPr>
          <p:cNvPr id="31" name="文本框 30"/>
          <p:cNvSpPr txBox="1"/>
          <p:nvPr/>
        </p:nvSpPr>
        <p:spPr>
          <a:xfrm>
            <a:off x="8588126" y="4833603"/>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呼吸</a:t>
            </a:r>
          </a:p>
        </p:txBody>
      </p:sp>
      <p:sp>
        <p:nvSpPr>
          <p:cNvPr id="32" name="文本框 31"/>
          <p:cNvSpPr txBox="1"/>
          <p:nvPr/>
        </p:nvSpPr>
        <p:spPr>
          <a:xfrm>
            <a:off x="8588126" y="5419073"/>
            <a:ext cx="1028700" cy="460375"/>
          </a:xfrm>
          <a:prstGeom prst="rect">
            <a:avLst/>
          </a:prstGeom>
          <a:noFill/>
        </p:spPr>
        <p:txBody>
          <a:bodyPr wrap="square" rtlCol="0">
            <a:spAutoFit/>
          </a:bodyPr>
          <a:lstStyle/>
          <a:p>
            <a:pPr algn="ctr"/>
            <a:r>
              <a:rPr lang="zh-CN" altLang="en-US" sz="2400" dirty="0">
                <a:latin typeface="方正兰亭黑简体" panose="02000000000000000000" pitchFamily="2" charset="-122"/>
                <a:ea typeface="方正兰亭黑简体" panose="02000000000000000000" pitchFamily="2" charset="-122"/>
              </a:rPr>
              <a:t>闪烁</a:t>
            </a:r>
          </a:p>
        </p:txBody>
      </p:sp>
      <p:sp>
        <p:nvSpPr>
          <p:cNvPr id="33" name="文本框 32"/>
          <p:cNvSpPr txBox="1"/>
          <p:nvPr/>
        </p:nvSpPr>
        <p:spPr>
          <a:xfrm>
            <a:off x="8588126" y="5995018"/>
            <a:ext cx="1203325" cy="460375"/>
          </a:xfrm>
          <a:prstGeom prst="rect">
            <a:avLst/>
          </a:prstGeom>
          <a:noFill/>
        </p:spPr>
        <p:txBody>
          <a:bodyPr wrap="square" rtlCol="0">
            <a:spAutoFit/>
          </a:bodyPr>
          <a:lstStyle/>
          <a:p>
            <a:pPr algn="ctr"/>
            <a:r>
              <a:rPr lang="zh-CN" altLang="en-US" sz="2400">
                <a:latin typeface="方正兰亭黑简体" panose="02000000000000000000" pitchFamily="2" charset="-122"/>
                <a:ea typeface="方正兰亭黑简体" panose="02000000000000000000" pitchFamily="2" charset="-122"/>
              </a:rPr>
              <a:t>跑马灯</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ppt_x"/>
                                          </p:val>
                                        </p:tav>
                                        <p:tav tm="100000">
                                          <p:val>
                                            <p:strVal val="#ppt_x"/>
                                          </p:val>
                                        </p:tav>
                                      </p:tavLst>
                                    </p:anim>
                                    <p:anim calcmode="lin" valueType="num">
                                      <p:cBhvr additive="base">
                                        <p:cTn id="7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ppt_x"/>
                                          </p:val>
                                        </p:tav>
                                        <p:tav tm="100000">
                                          <p:val>
                                            <p:strVal val="#ppt_x"/>
                                          </p:val>
                                        </p:tav>
                                      </p:tavLst>
                                    </p:anim>
                                    <p:anim calcmode="lin" valueType="num">
                                      <p:cBhvr additive="base">
                                        <p:cTn id="8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additive="base">
                                        <p:cTn id="99" dur="500" fill="hold"/>
                                        <p:tgtEl>
                                          <p:spTgt spid="23"/>
                                        </p:tgtEl>
                                        <p:attrNameLst>
                                          <p:attrName>ppt_x</p:attrName>
                                        </p:attrNameLst>
                                      </p:cBhvr>
                                      <p:tavLst>
                                        <p:tav tm="0">
                                          <p:val>
                                            <p:strVal val="#ppt_x"/>
                                          </p:val>
                                        </p:tav>
                                        <p:tav tm="100000">
                                          <p:val>
                                            <p:strVal val="#ppt_x"/>
                                          </p:val>
                                        </p:tav>
                                      </p:tavLst>
                                    </p:anim>
                                    <p:anim calcmode="lin" valueType="num">
                                      <p:cBhvr additive="base">
                                        <p:cTn id="10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anim calcmode="lin" valueType="num">
                                      <p:cBhvr additive="base">
                                        <p:cTn id="111" dur="500" fill="hold"/>
                                        <p:tgtEl>
                                          <p:spTgt spid="33"/>
                                        </p:tgtEl>
                                        <p:attrNameLst>
                                          <p:attrName>ppt_x</p:attrName>
                                        </p:attrNameLst>
                                      </p:cBhvr>
                                      <p:tavLst>
                                        <p:tav tm="0">
                                          <p:val>
                                            <p:strVal val="#ppt_x"/>
                                          </p:val>
                                        </p:tav>
                                        <p:tav tm="100000">
                                          <p:val>
                                            <p:strVal val="#ppt_x"/>
                                          </p:val>
                                        </p:tav>
                                      </p:tavLst>
                                    </p:anim>
                                    <p:anim calcmode="lin" valueType="num">
                                      <p:cBhvr additive="base">
                                        <p:cTn id="1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5" grpId="1"/>
      <p:bldP spid="19" grpId="0"/>
      <p:bldP spid="19"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883920" y="1509714"/>
            <a:ext cx="4289278" cy="4587463"/>
          </a:xfrm>
          <a:prstGeom prst="rect">
            <a:avLst/>
          </a:prstGeom>
        </p:spPr>
      </p:pic>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6267" y="121221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35257" y="375325"/>
            <a:ext cx="658368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3</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18</a:t>
            </a:fld>
            <a:endParaRPr lang="zh-CN" altLang="en-US"/>
          </a:p>
        </p:txBody>
      </p:sp>
      <p:sp>
        <p:nvSpPr>
          <p:cNvPr id="14" name="文本框 13"/>
          <p:cNvSpPr txBox="1"/>
          <p:nvPr/>
        </p:nvSpPr>
        <p:spPr>
          <a:xfrm>
            <a:off x="489387" y="1376363"/>
            <a:ext cx="1245870" cy="492443"/>
          </a:xfrm>
          <a:prstGeom prst="rect">
            <a:avLst/>
          </a:prstGeom>
          <a:noFill/>
        </p:spPr>
        <p:txBody>
          <a:bodyPr wrap="square" rtlCol="0">
            <a:spAutoFit/>
          </a:bodyPr>
          <a:lstStyle/>
          <a:p>
            <a:pPr algn="l"/>
            <a:r>
              <a:rPr lang="zh-CN" altLang="en-US" sz="2600" dirty="0">
                <a:solidFill>
                  <a:schemeClr val="tx1">
                    <a:lumMod val="75000"/>
                    <a:lumOff val="25000"/>
                  </a:schemeClr>
                </a:solidFill>
                <a:latin typeface="方正兰亭黑简体" panose="02000000000000000000" pitchFamily="2" charset="-122"/>
                <a:ea typeface="方正兰亭黑简体" panose="02000000000000000000" pitchFamily="2" charset="-122"/>
              </a:rPr>
              <a:t>流程图：</a:t>
            </a:r>
          </a:p>
        </p:txBody>
      </p:sp>
      <p:sp>
        <p:nvSpPr>
          <p:cNvPr id="15" name="文本框 14"/>
          <p:cNvSpPr txBox="1"/>
          <p:nvPr/>
        </p:nvSpPr>
        <p:spPr>
          <a:xfrm>
            <a:off x="5636335" y="1440274"/>
            <a:ext cx="1634490" cy="492443"/>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参考程序：</a:t>
            </a:r>
          </a:p>
        </p:txBody>
      </p:sp>
      <p:pic>
        <p:nvPicPr>
          <p:cNvPr id="16" name="Picture 3"/>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990" b="96875" l="37868" r="72574"/>
                    </a14:imgEffect>
                  </a14:imgLayer>
                </a14:imgProps>
              </a:ext>
              <a:ext uri="{28A0092B-C50C-407E-A947-70E740481C1C}">
                <a14:useLocalDpi xmlns:a14="http://schemas.microsoft.com/office/drawing/2010/main" val="0"/>
              </a:ext>
            </a:extLst>
          </a:blip>
          <a:srcRect l="37647" t="6355" r="27731" b="3372"/>
          <a:stretch>
            <a:fillRect/>
          </a:stretch>
        </p:blipFill>
        <p:spPr bwMode="auto">
          <a:xfrm>
            <a:off x="7687310" y="662305"/>
            <a:ext cx="4282440" cy="6195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矩形 18"/>
          <p:cNvSpPr/>
          <p:nvPr/>
        </p:nvSpPr>
        <p:spPr>
          <a:xfrm>
            <a:off x="2323550" y="2818765"/>
            <a:ext cx="1410018" cy="322961"/>
          </a:xfrm>
          <a:prstGeom prst="rect">
            <a:avLst/>
          </a:prstGeom>
          <a:noFill/>
          <a:ln w="38100"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4944" y="2404745"/>
            <a:ext cx="2997032" cy="1548000"/>
          </a:xfrm>
          <a:prstGeom prst="rect">
            <a:avLst/>
          </a:prstGeom>
          <a:noFill/>
          <a:ln w="38100"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549478" y="2480007"/>
            <a:ext cx="3002498" cy="1323439"/>
          </a:xfrm>
          <a:prstGeom prst="rect">
            <a:avLst/>
          </a:prstGeom>
          <a:noFill/>
        </p:spPr>
        <p:txBody>
          <a:bodyPr wrap="square" rtlCol="0">
            <a:spAutoFit/>
          </a:bodyPr>
          <a:lstStyle/>
          <a:p>
            <a:r>
              <a:rPr lang="zh-CN" altLang="en-US" sz="2000" dirty="0">
                <a:latin typeface="方正兰亭黑简体" panose="02000000000000000000" pitchFamily="2" charset="-122"/>
                <a:ea typeface="方正兰亭黑简体" panose="02000000000000000000" pitchFamily="2" charset="-122"/>
              </a:rPr>
              <a:t>底盘：</a:t>
            </a:r>
          </a:p>
          <a:p>
            <a:r>
              <a:rPr lang="zh-CN" altLang="en-US" sz="2000" dirty="0">
                <a:latin typeface="方正兰亭黑简体" panose="02000000000000000000" pitchFamily="2" charset="-122"/>
                <a:ea typeface="方正兰亭黑简体" panose="02000000000000000000" pitchFamily="2" charset="-122"/>
              </a:rPr>
              <a:t>前侧、后侧、左侧、右侧</a:t>
            </a:r>
          </a:p>
          <a:p>
            <a:r>
              <a:rPr lang="zh-CN" altLang="en-US" sz="2000" dirty="0">
                <a:latin typeface="方正兰亭黑简体" panose="02000000000000000000" pitchFamily="2" charset="-122"/>
                <a:ea typeface="方正兰亭黑简体" panose="02000000000000000000" pitchFamily="2" charset="-122"/>
              </a:rPr>
              <a:t>云台：</a:t>
            </a:r>
          </a:p>
          <a:p>
            <a:r>
              <a:rPr lang="zh-CN" altLang="en-US" sz="2000" dirty="0">
                <a:latin typeface="方正兰亭黑简体" panose="02000000000000000000" pitchFamily="2" charset="-122"/>
                <a:ea typeface="方正兰亭黑简体" panose="02000000000000000000" pitchFamily="2" charset="-122"/>
              </a:rPr>
              <a:t>左侧、右侧</a:t>
            </a:r>
          </a:p>
        </p:txBody>
      </p:sp>
      <p:cxnSp>
        <p:nvCxnSpPr>
          <p:cNvPr id="2" name="直接箭头连接符 1"/>
          <p:cNvCxnSpPr/>
          <p:nvPr/>
        </p:nvCxnSpPr>
        <p:spPr>
          <a:xfrm flipH="1" flipV="1">
            <a:off x="3813175" y="3141726"/>
            <a:ext cx="753746" cy="39331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p:bldP spid="14" grpId="0"/>
      <p:bldP spid="15" grpId="0"/>
      <p:bldP spid="19" grpId="1" animBg="1"/>
      <p:bldP spid="19" grpId="2" animBg="1"/>
      <p:bldP spid="20" grpId="1" animBg="1"/>
      <p:bldP spid="20" grpId="2" animBg="1"/>
      <p:bldP spid="21" grpId="1"/>
      <p:bldP spid="21"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125" y="380255"/>
            <a:ext cx="6019164"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19</a:t>
            </a:fld>
            <a:endParaRPr lang="zh-CN" altLang="en-US"/>
          </a:p>
        </p:txBody>
      </p:sp>
      <p:sp>
        <p:nvSpPr>
          <p:cNvPr id="14" name="椭圆 13"/>
          <p:cNvSpPr/>
          <p:nvPr/>
        </p:nvSpPr>
        <p:spPr>
          <a:xfrm>
            <a:off x="5563718" y="2561812"/>
            <a:ext cx="1099820" cy="10979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15" name="椭圆 14"/>
          <p:cNvSpPr/>
          <p:nvPr/>
        </p:nvSpPr>
        <p:spPr>
          <a:xfrm>
            <a:off x="4564863" y="5420582"/>
            <a:ext cx="1099820" cy="10979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024853" y="3793077"/>
            <a:ext cx="1099820" cy="109791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611343" y="2695797"/>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路遇瀑布</a:t>
            </a:r>
          </a:p>
        </p:txBody>
      </p:sp>
      <p:sp>
        <p:nvSpPr>
          <p:cNvPr id="19" name="椭圆 18"/>
          <p:cNvSpPr/>
          <p:nvPr/>
        </p:nvSpPr>
        <p:spPr>
          <a:xfrm>
            <a:off x="4019398" y="3793077"/>
            <a:ext cx="1099820" cy="10979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502883" y="5420582"/>
            <a:ext cx="1099820" cy="10979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570193" y="5548789"/>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路人 救助</a:t>
            </a:r>
          </a:p>
        </p:txBody>
      </p:sp>
      <p:sp>
        <p:nvSpPr>
          <p:cNvPr id="22" name="文本框 21"/>
          <p:cNvSpPr txBox="1"/>
          <p:nvPr/>
        </p:nvSpPr>
        <p:spPr>
          <a:xfrm>
            <a:off x="4606773" y="5541958"/>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巧遇嬉戏</a:t>
            </a:r>
          </a:p>
        </p:txBody>
      </p:sp>
      <p:sp>
        <p:nvSpPr>
          <p:cNvPr id="23" name="文本框 22"/>
          <p:cNvSpPr txBox="1"/>
          <p:nvPr/>
        </p:nvSpPr>
        <p:spPr>
          <a:xfrm>
            <a:off x="4067023" y="3927062"/>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受邀玩耍</a:t>
            </a:r>
          </a:p>
        </p:txBody>
      </p:sp>
      <p:sp>
        <p:nvSpPr>
          <p:cNvPr id="24" name="文本框 23"/>
          <p:cNvSpPr txBox="1"/>
          <p:nvPr/>
        </p:nvSpPr>
        <p:spPr>
          <a:xfrm>
            <a:off x="7072478" y="3927062"/>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跌入水坑</a:t>
            </a:r>
          </a:p>
        </p:txBody>
      </p:sp>
      <p:sp>
        <p:nvSpPr>
          <p:cNvPr id="30" name="右箭头 21"/>
          <p:cNvSpPr/>
          <p:nvPr/>
        </p:nvSpPr>
        <p:spPr>
          <a:xfrm rot="2460000">
            <a:off x="6633693" y="3447002"/>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2"/>
          <p:cNvSpPr/>
          <p:nvPr/>
        </p:nvSpPr>
        <p:spPr>
          <a:xfrm rot="7380000">
            <a:off x="7261708" y="5104352"/>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0"/>
          <p:cNvSpPr/>
          <p:nvPr/>
        </p:nvSpPr>
        <p:spPr>
          <a:xfrm rot="10800000">
            <a:off x="5740883" y="6095587"/>
            <a:ext cx="68580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5"/>
          <p:cNvSpPr/>
          <p:nvPr/>
        </p:nvSpPr>
        <p:spPr>
          <a:xfrm rot="15180000">
            <a:off x="4256253" y="5104352"/>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950818" y="3391757"/>
            <a:ext cx="1236980" cy="398780"/>
          </a:xfrm>
          <a:prstGeom prst="rect">
            <a:avLst/>
          </a:prstGeom>
          <a:noFill/>
        </p:spPr>
        <p:txBody>
          <a:bodyPr wrap="square" rtlCol="0">
            <a:spAutoFit/>
          </a:bodyPr>
          <a:lstStyle/>
          <a:p>
            <a:pPr algn="ctr"/>
            <a:r>
              <a:rPr lang="en-US" altLang="zh-CN" sz="2000" b="1" dirty="0">
                <a:latin typeface="Open Sans" panose="020B0606030504020204" pitchFamily="34" charset="0"/>
                <a:ea typeface="Open Sans" panose="020B0606030504020204" pitchFamily="34" charset="0"/>
                <a:cs typeface="Open Sans" panose="020B0606030504020204" pitchFamily="34" charset="0"/>
              </a:rPr>
              <a:t>Ending</a:t>
            </a:r>
          </a:p>
        </p:txBody>
      </p:sp>
      <p:grpSp>
        <p:nvGrpSpPr>
          <p:cNvPr id="37" name="组合 36"/>
          <p:cNvGrpSpPr/>
          <p:nvPr/>
        </p:nvGrpSpPr>
        <p:grpSpPr>
          <a:xfrm>
            <a:off x="1905635" y="1302385"/>
            <a:ext cx="10285730" cy="1076325"/>
            <a:chOff x="1975541" y="1359426"/>
            <a:chExt cx="9303646" cy="1076284"/>
          </a:xfrm>
        </p:grpSpPr>
        <p:sp>
          <p:nvSpPr>
            <p:cNvPr id="38" name="文本框 37"/>
            <p:cNvSpPr txBox="1"/>
            <p:nvPr/>
          </p:nvSpPr>
          <p:spPr>
            <a:xfrm>
              <a:off x="2340926" y="1359426"/>
              <a:ext cx="8938261" cy="1076284"/>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根据故事场景设置、故事卡片内容，</a:t>
              </a:r>
            </a:p>
            <a:p>
              <a:r>
                <a:rPr lang="zh-CN" altLang="en-US" sz="3200" dirty="0">
                  <a:solidFill>
                    <a:srgbClr val="FF0000"/>
                  </a:solidFill>
                  <a:latin typeface="方正兰亭黑简体" panose="02000000000000000000" pitchFamily="2" charset="-122"/>
                  <a:ea typeface="方正兰亭黑简体" panose="02000000000000000000" pitchFamily="2" charset="-122"/>
                </a:rPr>
                <a:t>动手编写程序并展示成果 </a:t>
              </a:r>
              <a:r>
                <a:rPr lang="zh-CN" altLang="en-US" sz="3200" dirty="0">
                  <a:latin typeface="方正兰亭黑简体" panose="02000000000000000000" pitchFamily="2" charset="-122"/>
                  <a:ea typeface="方正兰亭黑简体" panose="02000000000000000000" pitchFamily="2" charset="-122"/>
                </a:rPr>
                <a:t>，还原场景灯效，分享心情。</a:t>
              </a:r>
            </a:p>
          </p:txBody>
        </p:sp>
        <p:sp>
          <p:nvSpPr>
            <p:cNvPr id="39" name="矩形: 圆角 3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ppt_x</p:attrName>
                                        </p:attrNameLst>
                                      </p:cBhvr>
                                      <p:tavLst>
                                        <p:tav tm="0">
                                          <p:val>
                                            <p:strVal val="#ppt_x-#ppt_w/2"/>
                                          </p:val>
                                        </p:tav>
                                        <p:tav tm="100000">
                                          <p:val>
                                            <p:strVal val="#ppt_x"/>
                                          </p:val>
                                        </p:tav>
                                      </p:tavLst>
                                    </p:anim>
                                    <p:anim calcmode="lin" valueType="num">
                                      <p:cBhvr>
                                        <p:cTn id="14" dur="500" fill="hold"/>
                                        <p:tgtEl>
                                          <p:spTgt spid="37"/>
                                        </p:tgtEl>
                                        <p:attrNameLst>
                                          <p:attrName>ppt_y</p:attrName>
                                        </p:attrNameLst>
                                      </p:cBhvr>
                                      <p:tavLst>
                                        <p:tav tm="0">
                                          <p:val>
                                            <p:strVal val="#ppt_y"/>
                                          </p:val>
                                        </p:tav>
                                        <p:tav tm="100000">
                                          <p:val>
                                            <p:strVal val="#ppt_y"/>
                                          </p:val>
                                        </p:tav>
                                      </p:tavLst>
                                    </p:anim>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additive="base">
                                        <p:cTn id="71" dur="500" fill="hold"/>
                                        <p:tgtEl>
                                          <p:spTgt spid="34"/>
                                        </p:tgtEl>
                                        <p:attrNameLst>
                                          <p:attrName>ppt_x</p:attrName>
                                        </p:attrNameLst>
                                      </p:cBhvr>
                                      <p:tavLst>
                                        <p:tav tm="0">
                                          <p:val>
                                            <p:strVal val="#ppt_x"/>
                                          </p:val>
                                        </p:tav>
                                        <p:tav tm="100000">
                                          <p:val>
                                            <p:strVal val="#ppt_x"/>
                                          </p:val>
                                        </p:tav>
                                      </p:tavLst>
                                    </p:anim>
                                    <p:anim calcmode="lin" valueType="num">
                                      <p:cBhvr additive="base">
                                        <p:cTn id="7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fill="hold"/>
                                        <p:tgtEl>
                                          <p:spTgt spid="35"/>
                                        </p:tgtEl>
                                        <p:attrNameLst>
                                          <p:attrName>ppt_x</p:attrName>
                                        </p:attrNameLst>
                                      </p:cBhvr>
                                      <p:tavLst>
                                        <p:tav tm="0">
                                          <p:val>
                                            <p:strVal val="#ppt_x"/>
                                          </p:val>
                                        </p:tav>
                                        <p:tav tm="100000">
                                          <p:val>
                                            <p:strVal val="#ppt_x"/>
                                          </p:val>
                                        </p:tav>
                                      </p:tavLst>
                                    </p:anim>
                                    <p:anim calcmode="lin" valueType="num">
                                      <p:cBhvr additive="base">
                                        <p:cTn id="8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8" grpId="0"/>
      <p:bldP spid="19" grpId="0" animBg="1"/>
      <p:bldP spid="20" grpId="0" animBg="1"/>
      <p:bldP spid="21" grpId="0"/>
      <p:bldP spid="22" grpId="0"/>
      <p:bldP spid="23" grpId="0"/>
      <p:bldP spid="24" grpId="0"/>
      <p:bldP spid="30" grpId="0" animBg="1"/>
      <p:bldP spid="31" grpId="0" animBg="1"/>
      <p:bldP spid="32" grpId="0" animBg="1"/>
      <p:bldP spid="34" grpId="0" animBg="1"/>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5"/>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2</a:t>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319213"/>
            <a:ext cx="8906772" cy="1077218"/>
            <a:chOff x="1975541" y="1376363"/>
            <a:chExt cx="8906772" cy="1077218"/>
          </a:xfrm>
        </p:grpSpPr>
        <p:sp>
          <p:nvSpPr>
            <p:cNvPr id="18" name="文本框 17"/>
            <p:cNvSpPr txBox="1"/>
            <p:nvPr/>
          </p:nvSpPr>
          <p:spPr>
            <a:xfrm>
              <a:off x="2340927" y="1376363"/>
              <a:ext cx="8541386" cy="1077218"/>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通过编写程序，控制</a:t>
              </a:r>
              <a:r>
                <a:rPr lang="en-US" altLang="zh-CN" sz="3200" dirty="0">
                  <a:latin typeface="Open Sans" panose="020B0606030504020204" pitchFamily="34" charset="0"/>
                  <a:ea typeface="Open Sans" panose="020B0606030504020204" pitchFamily="34" charset="0"/>
                  <a:cs typeface="Open Sans" panose="020B0606030504020204" pitchFamily="34" charset="0"/>
                </a:rPr>
                <a:t>LED</a:t>
              </a:r>
              <a:r>
                <a:rPr lang="zh-CN" altLang="en-US" sz="3200" dirty="0">
                  <a:latin typeface="方正兰亭黑简体" panose="02000000000000000000" pitchFamily="2" charset="-122"/>
                  <a:ea typeface="方正兰亭黑简体" panose="02000000000000000000" pitchFamily="2" charset="-122"/>
                </a:rPr>
                <a:t>灯的颜色和灯效，完成整个故事的场景效果。</a:t>
              </a: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灯片编号占位符 3"/>
          <p:cNvSpPr>
            <a:spLocks noGrp="1"/>
          </p:cNvSpPr>
          <p:nvPr>
            <p:ph type="sldNum" sz="quarter" idx="12"/>
          </p:nvPr>
        </p:nvSpPr>
        <p:spPr/>
        <p:txBody>
          <a:bodyPr/>
          <a:lstStyle/>
          <a:p>
            <a:fld id="{7D9BB5D0-35E4-459D-AEF3-FE4D7C45CC19}" type="slidenum">
              <a:rPr lang="zh-CN" altLang="en-US" smtClean="0"/>
              <a:t>20</a:t>
            </a:fld>
            <a:endParaRPr lang="zh-CN" altLang="en-US"/>
          </a:p>
        </p:txBody>
      </p:sp>
      <p:graphicFrame>
        <p:nvGraphicFramePr>
          <p:cNvPr id="28" name="表格 27"/>
          <p:cNvGraphicFramePr/>
          <p:nvPr>
            <p:custDataLst>
              <p:tags r:id="rId1"/>
            </p:custDataLst>
          </p:nvPr>
        </p:nvGraphicFramePr>
        <p:xfrm>
          <a:off x="294534" y="2428284"/>
          <a:ext cx="5651500" cy="4424680"/>
        </p:xfrm>
        <a:graphic>
          <a:graphicData uri="http://schemas.openxmlformats.org/drawingml/2006/table">
            <a:tbl>
              <a:tblPr firstRow="1" bandRow="1">
                <a:tableStyleId>{5C22544A-7EE6-4342-B048-85BDC9FD1C3A}</a:tableStyleId>
              </a:tblPr>
              <a:tblGrid>
                <a:gridCol w="1130300"/>
                <a:gridCol w="1130300"/>
                <a:gridCol w="1130300"/>
                <a:gridCol w="1130300"/>
                <a:gridCol w="1130300"/>
              </a:tblGrid>
              <a:tr h="711200">
                <a:tc gridSpan="5">
                  <a:txBody>
                    <a:bodyPr/>
                    <a:lstStyle/>
                    <a:p>
                      <a:pPr algn="ctr">
                        <a:lnSpc>
                          <a:spcPct val="160000"/>
                        </a:lnSpc>
                        <a:buNone/>
                      </a:pPr>
                      <a:r>
                        <a:rPr lang="zh-CN" altLang="en-US" sz="2000" dirty="0">
                          <a:latin typeface="方正兰亭黑简体" panose="02000000000000000000" pitchFamily="2" charset="-122"/>
                          <a:ea typeface="方正兰亭黑简体" panose="02000000000000000000" pitchFamily="2" charset="-122"/>
                        </a:rPr>
                        <a:t>故事场景卡片设置</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r>
              <a:tr h="711835">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场景</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心情</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时间</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颜色</a:t>
                      </a:r>
                    </a:p>
                  </a:txBody>
                  <a:tcP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灯效</a:t>
                      </a:r>
                    </a:p>
                  </a:txBody>
                  <a:tcPr/>
                </a:tc>
              </a:tr>
              <a:tr h="725805">
                <a:tc>
                  <a:txBody>
                    <a:bodyPr/>
                    <a:lstStyle/>
                    <a:p>
                      <a:pPr algn="ctr">
                        <a:lnSpc>
                          <a:spcPct val="170000"/>
                        </a:lnSpc>
                        <a:buNone/>
                      </a:pPr>
                      <a:r>
                        <a:rPr lang="zh-CN" altLang="en-US" sz="2000" b="0" dirty="0">
                          <a:latin typeface="方正兰亭黑简体" panose="02000000000000000000" pitchFamily="2" charset="-122"/>
                          <a:ea typeface="方正兰亭黑简体" panose="02000000000000000000" pitchFamily="2" charset="-122"/>
                        </a:rPr>
                        <a:t>吃雪糕</a:t>
                      </a:r>
                    </a:p>
                  </a:txBody>
                  <a:tcP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5S</a:t>
                      </a:r>
                    </a:p>
                  </a:txBody>
                  <a:tcP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r h="730885">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雪糕</a:t>
                      </a:r>
                    </a:p>
                    <a:p>
                      <a:pPr algn="ctr">
                        <a:buNone/>
                      </a:pPr>
                      <a:r>
                        <a:rPr lang="zh-CN" altLang="en-US" sz="2000" b="0" dirty="0">
                          <a:latin typeface="方正兰亭黑简体" panose="02000000000000000000" pitchFamily="2" charset="-122"/>
                          <a:ea typeface="方正兰亭黑简体" panose="02000000000000000000" pitchFamily="2" charset="-122"/>
                        </a:rPr>
                        <a:t>掉地上</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3S</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r h="731520">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看到</a:t>
                      </a:r>
                    </a:p>
                    <a:p>
                      <a:pPr algn="ctr">
                        <a:buNone/>
                      </a:pPr>
                      <a:r>
                        <a:rPr lang="zh-CN" altLang="en-US" sz="2000" b="0" dirty="0">
                          <a:latin typeface="方正兰亭黑简体" panose="02000000000000000000" pitchFamily="2" charset="-122"/>
                          <a:ea typeface="方正兰亭黑简体" panose="02000000000000000000" pitchFamily="2" charset="-122"/>
                        </a:rPr>
                        <a:t>蚂蚁</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10S</a:t>
                      </a: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r h="813435">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发现</a:t>
                      </a:r>
                    </a:p>
                    <a:p>
                      <a:pPr algn="ctr">
                        <a:buNone/>
                      </a:pPr>
                      <a:r>
                        <a:rPr lang="zh-CN" altLang="en-US" sz="2000" b="0" dirty="0">
                          <a:latin typeface="方正兰亭黑简体" panose="02000000000000000000" pitchFamily="2" charset="-122"/>
                          <a:ea typeface="方正兰亭黑简体" panose="02000000000000000000" pitchFamily="2" charset="-122"/>
                        </a:rPr>
                        <a:t>蚂蚁家</a:t>
                      </a:r>
                    </a:p>
                  </a:txBody>
                  <a:tcPr/>
                </a:tc>
                <a:tc>
                  <a:txBody>
                    <a:bodyPr/>
                    <a:lstStyle/>
                    <a:p>
                      <a:pPr algn="ctr">
                        <a:lnSpc>
                          <a:spcPct val="17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marL="0" algn="ctr" defTabSz="914400" rtl="0" eaLnBrk="1" latinLnBrk="0" hangingPunct="1">
                        <a:lnSpc>
                          <a:spcPct val="120000"/>
                        </a:lnSpc>
                        <a:buNone/>
                      </a:pPr>
                      <a:r>
                        <a:rPr lang="en-US" altLang="zh-CN" sz="2400" kern="1200" dirty="0">
                          <a:solidFill>
                            <a:schemeClr val="dk1"/>
                          </a:solidFill>
                          <a:latin typeface="Open Sans" panose="020B0606030504020204" pitchFamily="34" charset="0"/>
                          <a:ea typeface="Open Sans" panose="020B0606030504020204" pitchFamily="34" charset="0"/>
                          <a:cs typeface="Open Sans" panose="020B0606030504020204" pitchFamily="34" charset="0"/>
                        </a:rPr>
                        <a:t>8S</a:t>
                      </a:r>
                    </a:p>
                  </a:txBody>
                  <a:tcPr/>
                </a:tc>
                <a:tc>
                  <a:txBody>
                    <a:bodyPr/>
                    <a:lstStyle/>
                    <a:p>
                      <a:pPr algn="ctr">
                        <a:lnSpc>
                          <a:spcPct val="17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endParaRPr lang="zh-CN" altLang="en-US" sz="2000" b="0" dirty="0">
                        <a:latin typeface="方正兰亭黑简体" panose="02000000000000000000" pitchFamily="2" charset="-122"/>
                        <a:ea typeface="方正兰亭黑简体" panose="02000000000000000000" pitchFamily="2" charset="-122"/>
                      </a:endParaRPr>
                    </a:p>
                  </a:txBody>
                  <a:tcPr/>
                </a:tc>
              </a:tr>
            </a:tbl>
          </a:graphicData>
        </a:graphic>
      </p:graphicFrame>
      <p:sp>
        <p:nvSpPr>
          <p:cNvPr id="29" name="文本框 28"/>
          <p:cNvSpPr txBox="1"/>
          <p:nvPr/>
        </p:nvSpPr>
        <p:spPr>
          <a:xfrm>
            <a:off x="1469284" y="3950126"/>
            <a:ext cx="987425"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快乐</a:t>
            </a:r>
          </a:p>
        </p:txBody>
      </p:sp>
      <p:sp>
        <p:nvSpPr>
          <p:cNvPr id="30" name="文本框 29"/>
          <p:cNvSpPr txBox="1"/>
          <p:nvPr/>
        </p:nvSpPr>
        <p:spPr>
          <a:xfrm>
            <a:off x="1469284" y="4655821"/>
            <a:ext cx="987425"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悲伤</a:t>
            </a:r>
          </a:p>
        </p:txBody>
      </p:sp>
      <p:sp>
        <p:nvSpPr>
          <p:cNvPr id="31" name="文本框 30"/>
          <p:cNvSpPr txBox="1"/>
          <p:nvPr/>
        </p:nvSpPr>
        <p:spPr>
          <a:xfrm>
            <a:off x="1469284" y="5352839"/>
            <a:ext cx="987425" cy="521970"/>
          </a:xfrm>
          <a:prstGeom prst="rect">
            <a:avLst/>
          </a:prstGeom>
          <a:noFill/>
        </p:spPr>
        <p:txBody>
          <a:bodyPr wrap="square" rtlCol="0">
            <a:spAutoFit/>
          </a:bodyPr>
          <a:lstStyle/>
          <a:p>
            <a:pPr algn="ctr">
              <a:lnSpc>
                <a:spcPct val="140000"/>
              </a:lnSpc>
            </a:pPr>
            <a:r>
              <a:rPr lang="zh-CN" altLang="en-US" sz="2000" dirty="0">
                <a:latin typeface="方正黑体简体" panose="02010601030101010101" pitchFamily="2" charset="-122"/>
                <a:ea typeface="方正黑体简体" panose="02010601030101010101" pitchFamily="2" charset="-122"/>
              </a:rPr>
              <a:t>好奇</a:t>
            </a:r>
          </a:p>
        </p:txBody>
      </p:sp>
      <p:sp>
        <p:nvSpPr>
          <p:cNvPr id="32" name="文本框 31"/>
          <p:cNvSpPr txBox="1"/>
          <p:nvPr/>
        </p:nvSpPr>
        <p:spPr>
          <a:xfrm>
            <a:off x="1469284" y="6053240"/>
            <a:ext cx="987425" cy="553085"/>
          </a:xfrm>
          <a:prstGeom prst="rect">
            <a:avLst/>
          </a:prstGeom>
          <a:noFill/>
        </p:spPr>
        <p:txBody>
          <a:bodyPr wrap="square" rtlCol="0">
            <a:spAutoFit/>
          </a:bodyPr>
          <a:lstStyle/>
          <a:p>
            <a:pPr algn="ctr">
              <a:lnSpc>
                <a:spcPct val="150000"/>
              </a:lnSpc>
            </a:pPr>
            <a:r>
              <a:rPr lang="zh-CN" altLang="en-US" sz="2000" dirty="0">
                <a:latin typeface="方正黑体简体" panose="02010601030101010101" pitchFamily="2" charset="-122"/>
                <a:ea typeface="方正黑体简体" panose="02010601030101010101" pitchFamily="2" charset="-122"/>
              </a:rPr>
              <a:t>兴奋</a:t>
            </a:r>
          </a:p>
        </p:txBody>
      </p:sp>
      <p:sp>
        <p:nvSpPr>
          <p:cNvPr id="33" name="文本框 32"/>
          <p:cNvSpPr txBox="1"/>
          <p:nvPr/>
        </p:nvSpPr>
        <p:spPr>
          <a:xfrm>
            <a:off x="3656859" y="3950120"/>
            <a:ext cx="987425" cy="491490"/>
          </a:xfrm>
          <a:prstGeom prst="rect">
            <a:avLst/>
          </a:prstGeom>
          <a:noFill/>
        </p:spPr>
        <p:txBody>
          <a:bodyPr wrap="square" rtlCol="0">
            <a:spAutoFit/>
          </a:bodyPr>
          <a:lstStyle/>
          <a:p>
            <a:pPr algn="ctr">
              <a:lnSpc>
                <a:spcPct val="130000"/>
              </a:lnSpc>
            </a:pPr>
            <a:r>
              <a:rPr lang="zh-CN" altLang="en-US" sz="2000" b="1" dirty="0">
                <a:solidFill>
                  <a:srgbClr val="FF0000"/>
                </a:solidFill>
                <a:latin typeface="方正黑体简体" panose="02010601030101010101" pitchFamily="2" charset="-122"/>
                <a:ea typeface="方正黑体简体" panose="02010601030101010101" pitchFamily="2" charset="-122"/>
              </a:rPr>
              <a:t>红色</a:t>
            </a:r>
          </a:p>
        </p:txBody>
      </p:sp>
      <p:sp>
        <p:nvSpPr>
          <p:cNvPr id="34" name="文本框 33"/>
          <p:cNvSpPr txBox="1"/>
          <p:nvPr/>
        </p:nvSpPr>
        <p:spPr>
          <a:xfrm>
            <a:off x="3656859" y="4672755"/>
            <a:ext cx="987425" cy="491490"/>
          </a:xfrm>
          <a:prstGeom prst="rect">
            <a:avLst/>
          </a:prstGeom>
          <a:noFill/>
        </p:spPr>
        <p:txBody>
          <a:bodyPr wrap="square" rtlCol="0">
            <a:spAutoFit/>
          </a:bodyPr>
          <a:lstStyle/>
          <a:p>
            <a:pPr algn="ctr">
              <a:lnSpc>
                <a:spcPct val="130000"/>
              </a:lnSpc>
            </a:pPr>
            <a:r>
              <a:rPr lang="zh-CN" altLang="en-US" sz="2000" b="1" dirty="0">
                <a:solidFill>
                  <a:schemeClr val="accent1"/>
                </a:solidFill>
                <a:latin typeface="方正黑体简体" panose="02010601030101010101" pitchFamily="2" charset="-122"/>
                <a:ea typeface="方正黑体简体" panose="02010601030101010101" pitchFamily="2" charset="-122"/>
              </a:rPr>
              <a:t>蓝色</a:t>
            </a:r>
          </a:p>
        </p:txBody>
      </p:sp>
      <p:sp>
        <p:nvSpPr>
          <p:cNvPr id="35" name="文本框 34"/>
          <p:cNvSpPr txBox="1"/>
          <p:nvPr/>
        </p:nvSpPr>
        <p:spPr>
          <a:xfrm>
            <a:off x="3656859" y="5361305"/>
            <a:ext cx="987425" cy="521970"/>
          </a:xfrm>
          <a:prstGeom prst="rect">
            <a:avLst/>
          </a:prstGeom>
          <a:noFill/>
        </p:spPr>
        <p:txBody>
          <a:bodyPr wrap="square" rtlCol="0">
            <a:spAutoFit/>
          </a:bodyPr>
          <a:lstStyle/>
          <a:p>
            <a:pPr algn="ctr">
              <a:lnSpc>
                <a:spcPct val="140000"/>
              </a:lnSpc>
            </a:pPr>
            <a:r>
              <a:rPr lang="zh-CN" altLang="en-US" sz="2000" b="1" dirty="0">
                <a:solidFill>
                  <a:schemeClr val="accent4"/>
                </a:solidFill>
                <a:latin typeface="方正黑体简体" panose="02010601030101010101" pitchFamily="2" charset="-122"/>
                <a:ea typeface="方正黑体简体" panose="02010601030101010101" pitchFamily="2" charset="-122"/>
              </a:rPr>
              <a:t>黄色</a:t>
            </a:r>
          </a:p>
        </p:txBody>
      </p:sp>
      <p:sp>
        <p:nvSpPr>
          <p:cNvPr id="36" name="文本框 35"/>
          <p:cNvSpPr txBox="1"/>
          <p:nvPr/>
        </p:nvSpPr>
        <p:spPr>
          <a:xfrm>
            <a:off x="3656859" y="6044777"/>
            <a:ext cx="987425" cy="583565"/>
          </a:xfrm>
          <a:prstGeom prst="rect">
            <a:avLst/>
          </a:prstGeom>
          <a:noFill/>
        </p:spPr>
        <p:txBody>
          <a:bodyPr wrap="square" rtlCol="0">
            <a:spAutoFit/>
          </a:bodyPr>
          <a:lstStyle/>
          <a:p>
            <a:pPr algn="ctr">
              <a:lnSpc>
                <a:spcPct val="160000"/>
              </a:lnSpc>
            </a:pPr>
            <a:r>
              <a:rPr lang="zh-CN" altLang="en-US" sz="2000" b="1" dirty="0">
                <a:solidFill>
                  <a:srgbClr val="7030A0"/>
                </a:solidFill>
                <a:latin typeface="方正黑体简体" panose="02010601030101010101" pitchFamily="2" charset="-122"/>
                <a:ea typeface="方正黑体简体" panose="02010601030101010101" pitchFamily="2" charset="-122"/>
              </a:rPr>
              <a:t>紫色</a:t>
            </a:r>
          </a:p>
        </p:txBody>
      </p:sp>
      <p:sp>
        <p:nvSpPr>
          <p:cNvPr id="37" name="文本框 36"/>
          <p:cNvSpPr txBox="1"/>
          <p:nvPr/>
        </p:nvSpPr>
        <p:spPr>
          <a:xfrm>
            <a:off x="4644284" y="3950120"/>
            <a:ext cx="1311910"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跑马灯</a:t>
            </a:r>
          </a:p>
        </p:txBody>
      </p:sp>
      <p:sp>
        <p:nvSpPr>
          <p:cNvPr id="38" name="文本框 37"/>
          <p:cNvSpPr txBox="1"/>
          <p:nvPr/>
        </p:nvSpPr>
        <p:spPr>
          <a:xfrm>
            <a:off x="4806209" y="4672755"/>
            <a:ext cx="987425" cy="491490"/>
          </a:xfrm>
          <a:prstGeom prst="rect">
            <a:avLst/>
          </a:prstGeom>
          <a:noFill/>
        </p:spPr>
        <p:txBody>
          <a:bodyPr wrap="square" rtlCol="0">
            <a:spAutoFit/>
          </a:bodyPr>
          <a:lstStyle/>
          <a:p>
            <a:pPr algn="ctr">
              <a:lnSpc>
                <a:spcPct val="130000"/>
              </a:lnSpc>
            </a:pPr>
            <a:r>
              <a:rPr lang="zh-CN" altLang="en-US" sz="2000" dirty="0">
                <a:latin typeface="方正黑体简体" panose="02010601030101010101" pitchFamily="2" charset="-122"/>
                <a:ea typeface="方正黑体简体" panose="02010601030101010101" pitchFamily="2" charset="-122"/>
              </a:rPr>
              <a:t>熄灭</a:t>
            </a:r>
          </a:p>
        </p:txBody>
      </p:sp>
      <p:sp>
        <p:nvSpPr>
          <p:cNvPr id="39" name="文本框 38"/>
          <p:cNvSpPr txBox="1"/>
          <p:nvPr/>
        </p:nvSpPr>
        <p:spPr>
          <a:xfrm>
            <a:off x="4806209" y="5361305"/>
            <a:ext cx="987425" cy="521970"/>
          </a:xfrm>
          <a:prstGeom prst="rect">
            <a:avLst/>
          </a:prstGeom>
          <a:noFill/>
        </p:spPr>
        <p:txBody>
          <a:bodyPr wrap="square" rtlCol="0">
            <a:spAutoFit/>
          </a:bodyPr>
          <a:lstStyle/>
          <a:p>
            <a:pPr algn="ctr">
              <a:lnSpc>
                <a:spcPct val="140000"/>
              </a:lnSpc>
            </a:pPr>
            <a:r>
              <a:rPr lang="zh-CN" altLang="en-US" sz="2000" dirty="0">
                <a:latin typeface="方正黑体简体" panose="02010601030101010101" pitchFamily="2" charset="-122"/>
                <a:ea typeface="方正黑体简体" panose="02010601030101010101" pitchFamily="2" charset="-122"/>
              </a:rPr>
              <a:t>闪烁</a:t>
            </a:r>
          </a:p>
        </p:txBody>
      </p:sp>
      <p:sp>
        <p:nvSpPr>
          <p:cNvPr id="40" name="文本框 39"/>
          <p:cNvSpPr txBox="1"/>
          <p:nvPr/>
        </p:nvSpPr>
        <p:spPr>
          <a:xfrm>
            <a:off x="4806209" y="6044777"/>
            <a:ext cx="987425" cy="583565"/>
          </a:xfrm>
          <a:prstGeom prst="rect">
            <a:avLst/>
          </a:prstGeom>
          <a:noFill/>
        </p:spPr>
        <p:txBody>
          <a:bodyPr wrap="square" rtlCol="0">
            <a:spAutoFit/>
          </a:bodyPr>
          <a:lstStyle/>
          <a:p>
            <a:pPr algn="ctr">
              <a:lnSpc>
                <a:spcPct val="160000"/>
              </a:lnSpc>
            </a:pPr>
            <a:r>
              <a:rPr lang="zh-CN" altLang="en-US" sz="2000" dirty="0">
                <a:latin typeface="方正黑体简体" panose="02010601030101010101" pitchFamily="2" charset="-122"/>
                <a:ea typeface="方正黑体简体" panose="02010601030101010101" pitchFamily="2" charset="-122"/>
              </a:rPr>
              <a:t>常亮</a:t>
            </a:r>
          </a:p>
        </p:txBody>
      </p:sp>
      <p:sp>
        <p:nvSpPr>
          <p:cNvPr id="41" name="文本框 40"/>
          <p:cNvSpPr txBox="1"/>
          <p:nvPr/>
        </p:nvSpPr>
        <p:spPr>
          <a:xfrm>
            <a:off x="7047230" y="2317115"/>
            <a:ext cx="4803140" cy="706755"/>
          </a:xfrm>
          <a:prstGeom prst="rect">
            <a:avLst/>
          </a:prstGeom>
          <a:noFill/>
        </p:spPr>
        <p:txBody>
          <a:bodyPr wrap="square" rtlCol="0">
            <a:spAutoFit/>
          </a:bodyPr>
          <a:lstStyle/>
          <a:p>
            <a:r>
              <a:rPr lang="en-US" altLang="zh-CN" sz="2000" dirty="0">
                <a:latin typeface="方正兰亭黑简体" panose="02000000000000000000" pitchFamily="2" charset="-122"/>
                <a:ea typeface="方正兰亭黑简体" panose="02000000000000000000" pitchFamily="2" charset="-122"/>
                <a:sym typeface="+mn-ea"/>
              </a:rPr>
              <a:t>    </a:t>
            </a:r>
            <a:r>
              <a:rPr lang="en-US" altLang="zh-CN" sz="2000" dirty="0" smtClean="0">
                <a:latin typeface="方正兰亭黑简体" panose="02000000000000000000" pitchFamily="2" charset="-122"/>
                <a:ea typeface="方正兰亭黑简体" panose="02000000000000000000" pitchFamily="2" charset="-122"/>
                <a:sym typeface="+mn-ea"/>
              </a:rPr>
              <a:t>   </a:t>
            </a:r>
            <a:r>
              <a:rPr lang="zh-CN" altLang="en-US" sz="2000" dirty="0" smtClean="0">
                <a:latin typeface="方正兰亭黑简体" panose="02000000000000000000" pitchFamily="2" charset="-122"/>
                <a:ea typeface="方正兰亭黑简体" panose="02000000000000000000" pitchFamily="2" charset="-122"/>
                <a:sym typeface="+mn-ea"/>
              </a:rPr>
              <a:t>今</a:t>
            </a:r>
            <a:r>
              <a:rPr lang="zh-CN" altLang="en-US" sz="2000" dirty="0">
                <a:latin typeface="方正兰亭黑简体" panose="02000000000000000000" pitchFamily="2" charset="-122"/>
                <a:ea typeface="方正兰亭黑简体" panose="02000000000000000000" pitchFamily="2" charset="-122"/>
                <a:sym typeface="+mn-ea"/>
              </a:rPr>
              <a:t>天放学，我买了雪</a:t>
            </a:r>
            <a:r>
              <a:rPr lang="zh-CN" altLang="en-US" sz="2000" dirty="0" smtClean="0">
                <a:latin typeface="方正兰亭黑简体" panose="02000000000000000000" pitchFamily="2" charset="-122"/>
                <a:ea typeface="方正兰亭黑简体" panose="02000000000000000000" pitchFamily="2" charset="-122"/>
                <a:sym typeface="+mn-ea"/>
              </a:rPr>
              <a:t>糕</a:t>
            </a:r>
            <a:r>
              <a:rPr lang="zh-CN" altLang="en-US" sz="2000" dirty="0" smtClean="0">
                <a:solidFill>
                  <a:srgbClr val="FF0000"/>
                </a:solidFill>
                <a:latin typeface="方正兰亭黑简体" panose="02000000000000000000" pitchFamily="2" charset="-122"/>
                <a:ea typeface="方正兰亭黑简体" panose="02000000000000000000" pitchFamily="2" charset="-122"/>
                <a:sym typeface="+mn-ea"/>
              </a:rPr>
              <a:t>（</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吃雪糕）</a:t>
            </a:r>
            <a:r>
              <a:rPr lang="zh-CN" altLang="en-US" sz="2000" dirty="0">
                <a:latin typeface="方正兰亭黑简体" panose="02000000000000000000" pitchFamily="2" charset="-122"/>
                <a:ea typeface="方正兰亭黑简体" panose="02000000000000000000" pitchFamily="2" charset="-122"/>
                <a:sym typeface="+mn-ea"/>
              </a:rPr>
              <a:t>，夏天吃雪糕最快乐了</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5S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sz="2000" dirty="0">
                <a:latin typeface="方正兰亭黑简体" panose="02000000000000000000" pitchFamily="2" charset="-122"/>
                <a:ea typeface="方正兰亭黑简体" panose="02000000000000000000" pitchFamily="2" charset="-122"/>
                <a:sym typeface="+mn-ea"/>
              </a:rPr>
              <a:t>；</a:t>
            </a:r>
            <a:endParaRPr lang="en-US" altLang="zh-CN" sz="2000" dirty="0">
              <a:latin typeface="方正兰亭黑简体" panose="02000000000000000000" pitchFamily="2" charset="-122"/>
              <a:ea typeface="方正兰亭黑简体" panose="02000000000000000000" pitchFamily="2" charset="-122"/>
            </a:endParaRPr>
          </a:p>
        </p:txBody>
      </p:sp>
      <p:sp>
        <p:nvSpPr>
          <p:cNvPr id="42" name="文本框 41"/>
          <p:cNvSpPr txBox="1"/>
          <p:nvPr/>
        </p:nvSpPr>
        <p:spPr>
          <a:xfrm>
            <a:off x="7047230" y="2976245"/>
            <a:ext cx="4895215" cy="1014730"/>
          </a:xfrm>
          <a:prstGeom prst="rect">
            <a:avLst/>
          </a:prstGeom>
          <a:noFill/>
        </p:spPr>
        <p:txBody>
          <a:bodyPr wrap="square" rtlCol="0">
            <a:spAutoFit/>
          </a:bodyPr>
          <a:lstStyle/>
          <a:p>
            <a:r>
              <a:rPr lang="en-US" altLang="zh-CN" sz="2000" dirty="0">
                <a:latin typeface="方正兰亭黑简体" panose="02000000000000000000" pitchFamily="2" charset="-122"/>
                <a:ea typeface="方正兰亭黑简体" panose="02000000000000000000" pitchFamily="2" charset="-122"/>
                <a:sym typeface="+mn-ea"/>
              </a:rPr>
              <a:t>    </a:t>
            </a:r>
            <a:r>
              <a:rPr lang="en-US" altLang="zh-CN" sz="2000" dirty="0" smtClean="0">
                <a:latin typeface="方正兰亭黑简体" panose="02000000000000000000" pitchFamily="2" charset="-122"/>
                <a:ea typeface="方正兰亭黑简体" panose="02000000000000000000" pitchFamily="2" charset="-122"/>
                <a:sym typeface="+mn-ea"/>
              </a:rPr>
              <a:t>   </a:t>
            </a:r>
            <a:r>
              <a:rPr lang="zh-CN" altLang="en-US" sz="2000" dirty="0" smtClean="0">
                <a:latin typeface="方正兰亭黑简体" panose="02000000000000000000" pitchFamily="2" charset="-122"/>
                <a:ea typeface="方正兰亭黑简体" panose="02000000000000000000" pitchFamily="2" charset="-122"/>
                <a:sym typeface="+mn-ea"/>
              </a:rPr>
              <a:t>我边</a:t>
            </a:r>
            <a:r>
              <a:rPr lang="zh-CN" altLang="en-US" sz="2000" dirty="0">
                <a:latin typeface="方正兰亭黑简体" panose="02000000000000000000" pitchFamily="2" charset="-122"/>
                <a:ea typeface="方正兰亭黑简体" panose="02000000000000000000" pitchFamily="2" charset="-122"/>
                <a:sym typeface="+mn-ea"/>
              </a:rPr>
              <a:t>走边吃，不一会儿，我的雪糕融化掉地上了</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（雪糕掉地上）</a:t>
            </a:r>
            <a:r>
              <a:rPr lang="zh-CN" altLang="en-US" sz="2000" dirty="0">
                <a:latin typeface="方正兰亭黑简体" panose="02000000000000000000" pitchFamily="2" charset="-122"/>
                <a:ea typeface="方正兰亭黑简体" panose="02000000000000000000" pitchFamily="2" charset="-122"/>
                <a:sym typeface="+mn-ea"/>
              </a:rPr>
              <a:t>，脸上瞬间露出悲伤的表情</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3S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zh-CN" altLang="en-US" sz="2000" dirty="0">
                <a:latin typeface="方正兰亭黑简体" panose="02000000000000000000" pitchFamily="2" charset="-122"/>
                <a:ea typeface="方正兰亭黑简体" panose="02000000000000000000" pitchFamily="2" charset="-122"/>
                <a:sym typeface="+mn-ea"/>
              </a:rPr>
              <a:t>；</a:t>
            </a:r>
            <a:endParaRPr lang="en-US" altLang="zh-CN" sz="2000" dirty="0">
              <a:latin typeface="方正兰亭黑简体" panose="02000000000000000000" pitchFamily="2" charset="-122"/>
              <a:ea typeface="方正兰亭黑简体" panose="02000000000000000000" pitchFamily="2" charset="-122"/>
            </a:endParaRPr>
          </a:p>
        </p:txBody>
      </p:sp>
      <p:sp>
        <p:nvSpPr>
          <p:cNvPr id="43" name="文本框 42"/>
          <p:cNvSpPr txBox="1"/>
          <p:nvPr/>
        </p:nvSpPr>
        <p:spPr>
          <a:xfrm>
            <a:off x="7047230" y="4057650"/>
            <a:ext cx="4895215" cy="1323439"/>
          </a:xfrm>
          <a:prstGeom prst="rect">
            <a:avLst/>
          </a:prstGeom>
          <a:noFill/>
        </p:spPr>
        <p:txBody>
          <a:bodyPr wrap="square" rtlCol="0">
            <a:spAutoFit/>
          </a:bodyPr>
          <a:lstStyle/>
          <a:p>
            <a:r>
              <a:rPr lang="en-US" altLang="zh-CN" sz="2000" dirty="0">
                <a:latin typeface="方正兰亭黑简体" panose="02000000000000000000" pitchFamily="2" charset="-122"/>
                <a:ea typeface="方正兰亭黑简体" panose="02000000000000000000" pitchFamily="2" charset="-122"/>
                <a:sym typeface="+mn-ea"/>
              </a:rPr>
              <a:t>    </a:t>
            </a:r>
            <a:r>
              <a:rPr lang="en-US" altLang="zh-CN" sz="2000" dirty="0" smtClean="0">
                <a:latin typeface="方正兰亭黑简体" panose="02000000000000000000" pitchFamily="2" charset="-122"/>
                <a:ea typeface="方正兰亭黑简体" panose="02000000000000000000" pitchFamily="2" charset="-122"/>
                <a:sym typeface="+mn-ea"/>
              </a:rPr>
              <a:t>   </a:t>
            </a:r>
            <a:r>
              <a:rPr lang="zh-CN" altLang="en-US" sz="2000" dirty="0" smtClean="0">
                <a:latin typeface="方正兰亭黑简体" panose="02000000000000000000" pitchFamily="2" charset="-122"/>
                <a:ea typeface="方正兰亭黑简体" panose="02000000000000000000" pitchFamily="2" charset="-122"/>
                <a:sym typeface="+mn-ea"/>
              </a:rPr>
              <a:t>我依</a:t>
            </a:r>
            <a:r>
              <a:rPr lang="zh-CN" altLang="en-US" sz="2000" dirty="0">
                <a:latin typeface="方正兰亭黑简体" panose="02000000000000000000" pitchFamily="2" charset="-122"/>
                <a:ea typeface="方正兰亭黑简体" panose="02000000000000000000" pitchFamily="2" charset="-122"/>
                <a:sym typeface="+mn-ea"/>
              </a:rPr>
              <a:t>依不</a:t>
            </a:r>
            <a:r>
              <a:rPr lang="zh-CN" altLang="en-US" sz="2000" dirty="0" smtClean="0">
                <a:latin typeface="方正兰亭黑简体" panose="02000000000000000000" pitchFamily="2" charset="-122"/>
                <a:ea typeface="方正兰亭黑简体" panose="02000000000000000000" pitchFamily="2" charset="-122"/>
                <a:sym typeface="+mn-ea"/>
              </a:rPr>
              <a:t>舍地看着地上的雪糕，突</a:t>
            </a:r>
            <a:r>
              <a:rPr lang="zh-CN" altLang="en-US" sz="2000" dirty="0">
                <a:latin typeface="方正兰亭黑简体" panose="02000000000000000000" pitchFamily="2" charset="-122"/>
                <a:ea typeface="方正兰亭黑简体" panose="02000000000000000000" pitchFamily="2" charset="-122"/>
                <a:sym typeface="+mn-ea"/>
              </a:rPr>
              <a:t>然来了一群蚂蚁</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（看到蚂蚁）</a:t>
            </a:r>
            <a:r>
              <a:rPr lang="zh-CN" altLang="en-US" sz="2000" dirty="0">
                <a:latin typeface="方正兰亭黑简体" panose="02000000000000000000" pitchFamily="2" charset="-122"/>
                <a:ea typeface="方正兰亭黑简体" panose="02000000000000000000" pitchFamily="2" charset="-122"/>
                <a:sym typeface="+mn-ea"/>
              </a:rPr>
              <a:t>，它</a:t>
            </a:r>
            <a:r>
              <a:rPr lang="zh-CN" altLang="en-US" sz="2000" dirty="0" smtClean="0">
                <a:latin typeface="方正兰亭黑简体" panose="02000000000000000000" pitchFamily="2" charset="-122"/>
                <a:ea typeface="方正兰亭黑简体" panose="02000000000000000000" pitchFamily="2" charset="-122"/>
                <a:sym typeface="+mn-ea"/>
              </a:rPr>
              <a:t>们不</a:t>
            </a:r>
            <a:r>
              <a:rPr lang="zh-CN" altLang="en-US" sz="2000" dirty="0">
                <a:latin typeface="方正兰亭黑简体" panose="02000000000000000000" pitchFamily="2" charset="-122"/>
                <a:ea typeface="方正兰亭黑简体" panose="02000000000000000000" pitchFamily="2" charset="-122"/>
                <a:sym typeface="+mn-ea"/>
              </a:rPr>
              <a:t>断地搬运雪糕，我很好</a:t>
            </a:r>
            <a:r>
              <a:rPr lang="zh-CN" altLang="en-US" sz="2000" dirty="0" smtClean="0">
                <a:latin typeface="方正兰亭黑简体" panose="02000000000000000000" pitchFamily="2" charset="-122"/>
                <a:ea typeface="方正兰亭黑简体" panose="02000000000000000000" pitchFamily="2" charset="-122"/>
                <a:sym typeface="+mn-ea"/>
              </a:rPr>
              <a:t>奇，它</a:t>
            </a:r>
            <a:r>
              <a:rPr lang="zh-CN" altLang="en-US" sz="2000" dirty="0">
                <a:latin typeface="方正兰亭黑简体" panose="02000000000000000000" pitchFamily="2" charset="-122"/>
                <a:ea typeface="方正兰亭黑简体" panose="02000000000000000000" pitchFamily="2" charset="-122"/>
                <a:sym typeface="+mn-ea"/>
              </a:rPr>
              <a:t>们要将雪糕搬运到哪里去呢？需要多长时间呢？</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10S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endParaRPr lang="en-US" altLang="zh-C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文本框 43"/>
          <p:cNvSpPr txBox="1"/>
          <p:nvPr/>
        </p:nvSpPr>
        <p:spPr>
          <a:xfrm>
            <a:off x="7047230" y="5654675"/>
            <a:ext cx="4895215" cy="1014730"/>
          </a:xfrm>
          <a:prstGeom prst="rect">
            <a:avLst/>
          </a:prstGeom>
          <a:noFill/>
        </p:spPr>
        <p:txBody>
          <a:bodyPr wrap="square" rtlCol="0">
            <a:spAutoFit/>
          </a:bodyPr>
          <a:lstStyle/>
          <a:p>
            <a:pPr indent="508000" fontAlgn="auto">
              <a:extLst>
                <a:ext uri="{35155182-B16C-46BC-9424-99874614C6A1}">
                  <wpsdc:indentchars xmlns="" xmlns:wpsdc="http://www.wps.cn/officeDocument/2017/drawingmlCustomData" val="200" checksum="282533468"/>
                </a:ext>
              </a:extLst>
            </a:pPr>
            <a:r>
              <a:rPr lang="zh-CN" altLang="en-US" sz="2000" dirty="0" smtClean="0">
                <a:latin typeface="方正兰亭黑简体" panose="02000000000000000000" pitchFamily="2" charset="-122"/>
                <a:ea typeface="方正兰亭黑简体" panose="02000000000000000000" pitchFamily="2" charset="-122"/>
                <a:sym typeface="+mn-ea"/>
              </a:rPr>
              <a:t>我一</a:t>
            </a:r>
            <a:r>
              <a:rPr lang="zh-CN" altLang="en-US" sz="2000" dirty="0">
                <a:latin typeface="方正兰亭黑简体" panose="02000000000000000000" pitchFamily="2" charset="-122"/>
                <a:ea typeface="方正兰亭黑简体" panose="02000000000000000000" pitchFamily="2" charset="-122"/>
                <a:sym typeface="+mn-ea"/>
              </a:rPr>
              <a:t>路跟着它</a:t>
            </a:r>
            <a:r>
              <a:rPr lang="zh-CN" altLang="en-US" sz="2000" dirty="0" smtClean="0">
                <a:latin typeface="方正兰亭黑简体" panose="02000000000000000000" pitchFamily="2" charset="-122"/>
                <a:ea typeface="方正兰亭黑简体" panose="02000000000000000000" pitchFamily="2" charset="-122"/>
                <a:sym typeface="+mn-ea"/>
              </a:rPr>
              <a:t>们，发</a:t>
            </a:r>
            <a:r>
              <a:rPr lang="zh-CN" altLang="en-US" sz="2000" dirty="0">
                <a:latin typeface="方正兰亭黑简体" panose="02000000000000000000" pitchFamily="2" charset="-122"/>
                <a:ea typeface="方正兰亭黑简体" panose="02000000000000000000" pitchFamily="2" charset="-122"/>
                <a:sym typeface="+mn-ea"/>
              </a:rPr>
              <a:t>现原来蚂蚁是住</a:t>
            </a:r>
            <a:r>
              <a:rPr lang="zh-CN" altLang="en-US" sz="2000" dirty="0" smtClean="0">
                <a:latin typeface="方正兰亭黑简体" panose="02000000000000000000" pitchFamily="2" charset="-122"/>
                <a:ea typeface="方正兰亭黑简体" panose="02000000000000000000" pitchFamily="2" charset="-122"/>
                <a:sym typeface="+mn-ea"/>
              </a:rPr>
              <a:t>在一个小</a:t>
            </a:r>
            <a:r>
              <a:rPr lang="zh-CN" altLang="en-US" sz="2000" dirty="0">
                <a:latin typeface="方正兰亭黑简体" panose="02000000000000000000" pitchFamily="2" charset="-122"/>
                <a:ea typeface="方正兰亭黑简体" panose="02000000000000000000" pitchFamily="2" charset="-122"/>
                <a:sym typeface="+mn-ea"/>
              </a:rPr>
              <a:t>小的洞穴里的呀！</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（发现蚂蚁家</a:t>
            </a:r>
            <a:r>
              <a:rPr lang="zh-CN" altLang="en-US" sz="2000" dirty="0" smtClean="0">
                <a:solidFill>
                  <a:srgbClr val="FF0000"/>
                </a:solidFill>
                <a:latin typeface="方正兰亭黑简体" panose="02000000000000000000" pitchFamily="2" charset="-122"/>
                <a:ea typeface="方正兰亭黑简体" panose="02000000000000000000" pitchFamily="2" charset="-122"/>
                <a:sym typeface="+mn-ea"/>
              </a:rPr>
              <a:t>）</a:t>
            </a:r>
            <a:r>
              <a:rPr lang="zh-CN" altLang="en-US" sz="2000" dirty="0" smtClean="0">
                <a:latin typeface="方正兰亭黑简体" panose="02000000000000000000" pitchFamily="2" charset="-122"/>
                <a:ea typeface="方正兰亭黑简体" panose="02000000000000000000" pitchFamily="2" charset="-122"/>
                <a:sym typeface="+mn-ea"/>
              </a:rPr>
              <a:t>我很</a:t>
            </a:r>
            <a:r>
              <a:rPr lang="zh-CN" altLang="en-US" sz="2000" dirty="0">
                <a:latin typeface="方正兰亭黑简体" panose="02000000000000000000" pitchFamily="2" charset="-122"/>
                <a:ea typeface="方正兰亭黑简体" panose="02000000000000000000" pitchFamily="2" charset="-122"/>
                <a:sym typeface="+mn-ea"/>
              </a:rPr>
              <a:t>兴奋和满足的回家了！</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r>
              <a:rPr lang="en-US" altLang="zh-CN" sz="2000"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8S</a:t>
            </a:r>
            <a:r>
              <a:rPr lang="zh-CN" altLang="en-US" sz="2000" dirty="0">
                <a:solidFill>
                  <a:srgbClr val="FF0000"/>
                </a:solidFill>
                <a:latin typeface="Open Sans" panose="020B0606030504020204" pitchFamily="34" charset="0"/>
                <a:ea typeface="方正兰亭黑简体" panose="02000000000000000000" pitchFamily="2" charset="-122"/>
                <a:cs typeface="Open Sans" panose="020B0606030504020204" pitchFamily="34" charset="0"/>
                <a:sym typeface="+mn-ea"/>
              </a:rPr>
              <a:t>）</a:t>
            </a:r>
            <a:endParaRPr lang="en-US" altLang="zh-C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矩形: 圆角 1"/>
          <p:cNvSpPr/>
          <p:nvPr/>
        </p:nvSpPr>
        <p:spPr>
          <a:xfrm>
            <a:off x="6167593" y="2435447"/>
            <a:ext cx="535110" cy="2097063"/>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故事卡片</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ppt_x"/>
                                          </p:val>
                                        </p:tav>
                                        <p:tav tm="100000">
                                          <p:val>
                                            <p:strVal val="#ppt_x"/>
                                          </p:val>
                                        </p:tav>
                                      </p:tavLst>
                                    </p:anim>
                                    <p:anim calcmode="lin" valueType="num">
                                      <p:cBhvr additive="base">
                                        <p:cTn id="8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childTnLst>
                          </p:cTn>
                        </p:par>
                        <p:par>
                          <p:cTn id="113" fill="hold">
                            <p:stCondLst>
                              <p:cond delay="1500"/>
                            </p:stCondLst>
                            <p:childTnLst>
                              <p:par>
                                <p:cTn id="114" presetID="22" presetClass="entr" presetSubtype="1" fill="hold" grpId="0"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up)">
                                      <p:cBhvr>
                                        <p:cTn id="1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319213"/>
            <a:ext cx="8906772" cy="1076325"/>
            <a:chOff x="1975541" y="1376363"/>
            <a:chExt cx="8906772" cy="1076325"/>
          </a:xfrm>
        </p:grpSpPr>
        <p:sp>
          <p:nvSpPr>
            <p:cNvPr id="18" name="文本框 17"/>
            <p:cNvSpPr txBox="1"/>
            <p:nvPr/>
          </p:nvSpPr>
          <p:spPr>
            <a:xfrm>
              <a:off x="2340927" y="1376363"/>
              <a:ext cx="8541386" cy="107632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通过编写程序，控制</a:t>
              </a:r>
              <a:r>
                <a:rPr lang="en-US" altLang="zh-CN" sz="3200" dirty="0">
                  <a:latin typeface="Open Sans" panose="020B0606030504020204" pitchFamily="34" charset="0"/>
                  <a:ea typeface="Open Sans" panose="020B0606030504020204" pitchFamily="34" charset="0"/>
                  <a:cs typeface="Open Sans" panose="020B0606030504020204" pitchFamily="34" charset="0"/>
                </a:rPr>
                <a:t>LED</a:t>
              </a:r>
              <a:r>
                <a:rPr lang="zh-CN" altLang="en-US" sz="3200" dirty="0">
                  <a:latin typeface="方正兰亭黑简体" panose="02000000000000000000" pitchFamily="2" charset="-122"/>
                  <a:ea typeface="方正兰亭黑简体" panose="02000000000000000000" pitchFamily="2" charset="-122"/>
                </a:rPr>
                <a:t>灯的颜色和灯效，</a:t>
              </a:r>
            </a:p>
            <a:p>
              <a:r>
                <a:rPr lang="zh-CN" altLang="en-US" sz="3200" dirty="0">
                  <a:latin typeface="方正兰亭黑简体" panose="02000000000000000000" pitchFamily="2" charset="-122"/>
                  <a:ea typeface="方正兰亭黑简体" panose="02000000000000000000" pitchFamily="2" charset="-122"/>
                </a:rPr>
                <a:t>完成整个故事的场景效果。</a:t>
              </a: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灯片编号占位符 3"/>
          <p:cNvSpPr>
            <a:spLocks noGrp="1"/>
          </p:cNvSpPr>
          <p:nvPr>
            <p:ph type="sldNum" sz="quarter" idx="12"/>
          </p:nvPr>
        </p:nvSpPr>
        <p:spPr/>
        <p:txBody>
          <a:bodyPr/>
          <a:lstStyle/>
          <a:p>
            <a:fld id="{7D9BB5D0-35E4-459D-AEF3-FE4D7C45CC19}" type="slidenum">
              <a:rPr lang="zh-CN" altLang="en-US" smtClean="0"/>
              <a:t>21</a:t>
            </a:fld>
            <a:endParaRPr lang="zh-CN" altLang="en-US"/>
          </a:p>
        </p:txBody>
      </p:sp>
      <p:sp>
        <p:nvSpPr>
          <p:cNvPr id="46" name="椭圆 45"/>
          <p:cNvSpPr/>
          <p:nvPr/>
        </p:nvSpPr>
        <p:spPr>
          <a:xfrm>
            <a:off x="1865452" y="2550269"/>
            <a:ext cx="1099820" cy="10979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865452" y="4669264"/>
            <a:ext cx="1099820" cy="10979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9" name="椭圆 48"/>
          <p:cNvSpPr/>
          <p:nvPr/>
        </p:nvSpPr>
        <p:spPr>
          <a:xfrm>
            <a:off x="4194632" y="4669264"/>
            <a:ext cx="1099820" cy="10979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194632" y="2550269"/>
            <a:ext cx="1099820" cy="109791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865452" y="2869039"/>
            <a:ext cx="1165225" cy="46037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吃雪糕</a:t>
            </a:r>
          </a:p>
        </p:txBody>
      </p:sp>
      <p:sp>
        <p:nvSpPr>
          <p:cNvPr id="52" name="文本框 51"/>
          <p:cNvSpPr txBox="1"/>
          <p:nvPr/>
        </p:nvSpPr>
        <p:spPr>
          <a:xfrm>
            <a:off x="4242892" y="4803249"/>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看到蚂蚁</a:t>
            </a:r>
          </a:p>
        </p:txBody>
      </p:sp>
      <p:sp>
        <p:nvSpPr>
          <p:cNvPr id="53" name="文本框 52"/>
          <p:cNvSpPr txBox="1"/>
          <p:nvPr/>
        </p:nvSpPr>
        <p:spPr>
          <a:xfrm>
            <a:off x="1865451" y="4815042"/>
            <a:ext cx="1165225"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发现</a:t>
            </a:r>
          </a:p>
          <a:p>
            <a:pPr algn="ctr"/>
            <a:r>
              <a:rPr lang="zh-CN" altLang="en-US" sz="2400" b="1" dirty="0">
                <a:latin typeface="方正兰亭黑简体" panose="02000000000000000000" pitchFamily="2" charset="-122"/>
                <a:ea typeface="方正兰亭黑简体" panose="02000000000000000000" pitchFamily="2" charset="-122"/>
              </a:rPr>
              <a:t>蚂蚁家</a:t>
            </a:r>
          </a:p>
        </p:txBody>
      </p:sp>
      <p:sp>
        <p:nvSpPr>
          <p:cNvPr id="54" name="文本框 53"/>
          <p:cNvSpPr txBox="1"/>
          <p:nvPr/>
        </p:nvSpPr>
        <p:spPr>
          <a:xfrm>
            <a:off x="4242257" y="2684254"/>
            <a:ext cx="1004570" cy="829945"/>
          </a:xfrm>
          <a:prstGeom prst="rect">
            <a:avLst/>
          </a:prstGeom>
          <a:noFill/>
        </p:spPr>
        <p:txBody>
          <a:bodyPr wrap="square" rtlCol="0">
            <a:spAutoFit/>
          </a:bodyPr>
          <a:lstStyle/>
          <a:p>
            <a:pPr algn="ctr"/>
            <a:r>
              <a:rPr lang="zh-CN" altLang="en-US" sz="2400" b="1" dirty="0">
                <a:latin typeface="方正兰亭黑简体" panose="02000000000000000000" pitchFamily="2" charset="-122"/>
                <a:ea typeface="方正兰亭黑简体" panose="02000000000000000000" pitchFamily="2" charset="-122"/>
              </a:rPr>
              <a:t>雪糕掉地</a:t>
            </a:r>
          </a:p>
        </p:txBody>
      </p:sp>
      <p:sp>
        <p:nvSpPr>
          <p:cNvPr id="55" name="右箭头 12"/>
          <p:cNvSpPr/>
          <p:nvPr/>
        </p:nvSpPr>
        <p:spPr>
          <a:xfrm>
            <a:off x="3266897" y="2954764"/>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22"/>
          <p:cNvSpPr/>
          <p:nvPr/>
        </p:nvSpPr>
        <p:spPr>
          <a:xfrm rot="5400000">
            <a:off x="4431487" y="4008229"/>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35"/>
          <p:cNvSpPr/>
          <p:nvPr/>
        </p:nvSpPr>
        <p:spPr>
          <a:xfrm rot="10800000">
            <a:off x="3266897" y="5073759"/>
            <a:ext cx="626110" cy="2889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796872" y="4270484"/>
            <a:ext cx="1236980" cy="398780"/>
          </a:xfrm>
          <a:prstGeom prst="rect">
            <a:avLst/>
          </a:prstGeom>
          <a:noFill/>
        </p:spPr>
        <p:txBody>
          <a:bodyPr wrap="square" rtlCol="0">
            <a:spAutoFit/>
          </a:bodyPr>
          <a:lstStyle/>
          <a:p>
            <a:pPr algn="ctr"/>
            <a:r>
              <a:rPr lang="en-US" altLang="zh-CN" sz="2000" b="1" dirty="0">
                <a:latin typeface="Open Sans" panose="020B0606030504020204" pitchFamily="34" charset="0"/>
                <a:ea typeface="Open Sans" panose="020B0606030504020204" pitchFamily="34" charset="0"/>
                <a:cs typeface="Open Sans" panose="020B0606030504020204" pitchFamily="34" charset="0"/>
              </a:rPr>
              <a:t>Ending</a:t>
            </a:r>
          </a:p>
        </p:txBody>
      </p:sp>
      <p:pic>
        <p:nvPicPr>
          <p:cNvPr id="59" name="Picture 2"/>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4417" b="93185" l="31548" r="67783"/>
                    </a14:imgEffect>
                  </a14:imgLayer>
                </a14:imgProps>
              </a:ext>
              <a:ext uri="{28A0092B-C50C-407E-A947-70E740481C1C}">
                <a14:useLocalDpi xmlns:a14="http://schemas.microsoft.com/office/drawing/2010/main" val="0"/>
              </a:ext>
            </a:extLst>
          </a:blip>
          <a:srcRect l="31587" t="14579" r="32200" b="7215"/>
          <a:stretch>
            <a:fillRect/>
          </a:stretch>
        </p:blipFill>
        <p:spPr bwMode="auto">
          <a:xfrm>
            <a:off x="7031990" y="2064385"/>
            <a:ext cx="3922395" cy="4793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文本框 14"/>
          <p:cNvSpPr txBox="1"/>
          <p:nvPr/>
        </p:nvSpPr>
        <p:spPr>
          <a:xfrm>
            <a:off x="5397575" y="2550254"/>
            <a:ext cx="1634490" cy="492443"/>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参考程序：</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ppt_x"/>
                                          </p:val>
                                        </p:tav>
                                        <p:tav tm="100000">
                                          <p:val>
                                            <p:strVal val="#ppt_x"/>
                                          </p:val>
                                        </p:tav>
                                      </p:tavLst>
                                    </p:anim>
                                    <p:anim calcmode="lin" valueType="num">
                                      <p:cBhvr additive="base">
                                        <p:cTn id="3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ppt_x"/>
                                          </p:val>
                                        </p:tav>
                                        <p:tav tm="100000">
                                          <p:val>
                                            <p:strVal val="#ppt_x"/>
                                          </p:val>
                                        </p:tav>
                                      </p:tavLst>
                                    </p:anim>
                                    <p:anim calcmode="lin" valueType="num">
                                      <p:cBhvr additive="base">
                                        <p:cTn id="40" dur="500" fill="hold"/>
                                        <p:tgtEl>
                                          <p:spTgt spid="5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ppt_x"/>
                                          </p:val>
                                        </p:tav>
                                        <p:tav tm="100000">
                                          <p:val>
                                            <p:strVal val="#ppt_x"/>
                                          </p:val>
                                        </p:tav>
                                      </p:tavLst>
                                    </p:anim>
                                    <p:anim calcmode="lin" valueType="num">
                                      <p:cBhvr additive="base">
                                        <p:cTn id="54" dur="500" fill="hold"/>
                                        <p:tgtEl>
                                          <p:spTgt spid="5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ppt_x"/>
                                          </p:val>
                                        </p:tav>
                                        <p:tav tm="100000">
                                          <p:val>
                                            <p:strVal val="#ppt_x"/>
                                          </p:val>
                                        </p:tav>
                                      </p:tavLst>
                                    </p:anim>
                                    <p:anim calcmode="lin" valueType="num">
                                      <p:cBhvr additive="base">
                                        <p:cTn id="5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additive="base">
                                        <p:cTn id="81" dur="500" fill="hold"/>
                                        <p:tgtEl>
                                          <p:spTgt spid="59"/>
                                        </p:tgtEl>
                                        <p:attrNameLst>
                                          <p:attrName>ppt_x</p:attrName>
                                        </p:attrNameLst>
                                      </p:cBhvr>
                                      <p:tavLst>
                                        <p:tav tm="0">
                                          <p:val>
                                            <p:strVal val="#ppt_x"/>
                                          </p:val>
                                        </p:tav>
                                        <p:tav tm="100000">
                                          <p:val>
                                            <p:strVal val="#ppt_x"/>
                                          </p:val>
                                        </p:tav>
                                      </p:tavLst>
                                    </p:anim>
                                    <p:anim calcmode="lin" valueType="num">
                                      <p:cBhvr additive="base">
                                        <p:cTn id="8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6" grpId="0" animBg="1"/>
      <p:bldP spid="48" grpId="0" animBg="1"/>
      <p:bldP spid="49" grpId="0" animBg="1"/>
      <p:bldP spid="50" grpId="0" animBg="1"/>
      <p:bldP spid="51" grpId="0"/>
      <p:bldP spid="52" grpId="0"/>
      <p:bldP spid="53" grpId="0"/>
      <p:bldP spid="54" grpId="0"/>
      <p:bldP spid="55" grpId="0" animBg="1"/>
      <p:bldP spid="56" grpId="0" animBg="1"/>
      <p:bldP spid="57" grpId="0" animBg="1"/>
      <p:bldP spid="58"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t>22</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1-3课程引入">
            <a:hlinkClick r:id="" action="ppaction://media"/>
          </p:cNvPr>
          <p:cNvPicPr/>
          <p:nvPr>
            <a:audioFile r:link="rId1"/>
            <p:extLst>
              <p:ext uri="{DAA4B4D4-6D71-4841-9C94-3DE7FCFB9230}">
                <p14:media xmlns:p14="http://schemas.microsoft.com/office/powerpoint/2010/main" r:embed="rId2">
                  <p14:trim st="2141"/>
                </p14:media>
              </p:ext>
            </p:extLst>
          </p:nvPr>
        </p:nvPicPr>
        <p:blipFill>
          <a:blip r:embed="rId5"/>
          <a:stretch>
            <a:fillRect/>
          </a:stretch>
        </p:blipFill>
        <p:spPr>
          <a:xfrm>
            <a:off x="825186" y="552712"/>
            <a:ext cx="436455" cy="436455"/>
          </a:xfrm>
          <a:prstGeom prst="rect">
            <a:avLst/>
          </a:prstGeom>
        </p:spPr>
      </p:pic>
      <p:sp>
        <p:nvSpPr>
          <p:cNvPr id="4" name="矩形 3"/>
          <p:cNvSpPr/>
          <p:nvPr/>
        </p:nvSpPr>
        <p:spPr>
          <a:xfrm>
            <a:off x="-447040" y="1306830"/>
            <a:ext cx="4806315" cy="572452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649460" y="-541020"/>
            <a:ext cx="3105785" cy="354139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p:cNvSpPr/>
          <p:nvPr/>
        </p:nvSpPr>
        <p:spPr>
          <a:xfrm>
            <a:off x="1847849" y="1366090"/>
            <a:ext cx="7151185"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a:latin typeface="方正兰亭黑简体" panose="02000000000000000000" pitchFamily="2" charset="-122"/>
                <a:ea typeface="方正兰亭黑简体" panose="02000000000000000000" pitchFamily="2" charset="-122"/>
              </a:rPr>
              <a:t>遇到不同事物时，</a:t>
            </a:r>
            <a:r>
              <a:rPr lang="zh-CN" altLang="en-US" sz="3200" b="1" dirty="0">
                <a:latin typeface="方正兰亭黑简体" panose="02000000000000000000" pitchFamily="2" charset="-122"/>
                <a:ea typeface="方正兰亭黑简体" panose="02000000000000000000" pitchFamily="2" charset="-122"/>
                <a:sym typeface="+mn-ea"/>
              </a:rPr>
              <a:t>我如何分享心情</a:t>
            </a:r>
            <a:r>
              <a:rPr lang="zh-CN" altLang="en-US" sz="3200" b="1" dirty="0">
                <a:latin typeface="方正兰亭黑简体" panose="02000000000000000000" pitchFamily="2" charset="-122"/>
                <a:ea typeface="方正兰亭黑简体" panose="02000000000000000000" pitchFamily="2" charset="-122"/>
              </a:rPr>
              <a:t>呢？</a:t>
            </a:r>
          </a:p>
        </p:txBody>
      </p:sp>
      <p:sp>
        <p:nvSpPr>
          <p:cNvPr id="18" name="文本框 17"/>
          <p:cNvSpPr txBox="1"/>
          <p:nvPr/>
        </p:nvSpPr>
        <p:spPr>
          <a:xfrm>
            <a:off x="5167976" y="2529717"/>
            <a:ext cx="5516851" cy="3693319"/>
          </a:xfrm>
          <a:prstGeom prst="rect">
            <a:avLst/>
          </a:prstGeom>
          <a:noFill/>
        </p:spPr>
        <p:txBody>
          <a:bodyPr wrap="square" rtlCol="0">
            <a:spAutoFit/>
          </a:bodyPr>
          <a:lstStyle/>
          <a:p>
            <a:pPr indent="612000">
              <a:lnSpc>
                <a:spcPct val="150000"/>
              </a:lnSpc>
            </a:pPr>
            <a:r>
              <a:rPr lang="zh-CN" altLang="zh-CN" sz="2600" dirty="0">
                <a:latin typeface="方正兰亭黑简体" panose="02000000000000000000" pitchFamily="2" charset="-122"/>
                <a:ea typeface="方正兰亭黑简体" panose="02000000000000000000" pitchFamily="2" charset="-122"/>
              </a:rPr>
              <a:t>我有一双自由行走的双腿，于是，我充满好奇的四处奔走，发现了很多美好的事物。</a:t>
            </a:r>
          </a:p>
          <a:p>
            <a:pPr indent="612000">
              <a:lnSpc>
                <a:spcPct val="150000"/>
              </a:lnSpc>
            </a:pPr>
            <a:r>
              <a:rPr lang="zh-CN" altLang="zh-CN" sz="2600" dirty="0">
                <a:latin typeface="方正兰亭黑简体" panose="02000000000000000000" pitchFamily="2" charset="-122"/>
                <a:ea typeface="方正兰亭黑简体" panose="02000000000000000000" pitchFamily="2" charset="-122"/>
              </a:rPr>
              <a:t>今天，我走在街上看到许多孩子们在嬉戏玩耍，特别激动和兴奋，我能与小朋友分享我的愉悦心情吗</a:t>
            </a:r>
            <a:r>
              <a:rPr lang="zh-CN" altLang="zh-CN" sz="2600" dirty="0" smtClean="0">
                <a:latin typeface="方正兰亭黑简体" panose="02000000000000000000" pitchFamily="2" charset="-122"/>
                <a:ea typeface="方正兰亭黑简体" panose="02000000000000000000" pitchFamily="2" charset="-122"/>
              </a:rPr>
              <a:t>？</a:t>
            </a:r>
            <a:endParaRPr lang="zh-CN" altLang="zh-CN" sz="2600" dirty="0">
              <a:latin typeface="方正兰亭黑简体" panose="02000000000000000000" pitchFamily="2" charset="-122"/>
              <a:ea typeface="方正兰亭黑简体" panose="02000000000000000000" pitchFamily="2" charset="-122"/>
            </a:endParaRP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t>3</a:t>
            </a:fld>
            <a:endParaRPr lang="zh-CN" altLang="en-US" dirty="0"/>
          </a:p>
        </p:txBody>
      </p:sp>
      <p:pic>
        <p:nvPicPr>
          <p:cNvPr id="17" name="图片 16"/>
          <p:cNvPicPr/>
          <p:nvPr/>
        </p:nvPicPr>
        <p:blipFill>
          <a:blip r:embed="rId10"/>
          <a:srcRect l="27132" t="10046" r="27132" b="10551"/>
          <a:stretch>
            <a:fillRect/>
          </a:stretch>
        </p:blipFill>
        <p:spPr>
          <a:xfrm flipH="1">
            <a:off x="388620" y="3397702"/>
            <a:ext cx="3161432" cy="2945949"/>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additive="base">
                                        <p:cTn id="19" dur="20010" fill="hold"/>
                                        <p:tgtEl>
                                          <p:spTgt spid="15"/>
                                        </p:tgtEl>
                                      </p:cBhvr>
                                    </p:cmd>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24" fill="hold" display="1">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childTnLst>
        </p:cTn>
      </p:par>
    </p:tnLst>
    <p:bldLst>
      <p:bldP spid="11" grpId="0"/>
      <p:bldP spid="8"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7"/>
          <p:cNvSpPr/>
          <p:nvPr/>
        </p:nvSpPr>
        <p:spPr>
          <a:xfrm>
            <a:off x="1729740" y="2649220"/>
            <a:ext cx="6567805" cy="122618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文本框 2"/>
          <p:cNvSpPr txBox="1"/>
          <p:nvPr/>
        </p:nvSpPr>
        <p:spPr>
          <a:xfrm>
            <a:off x="2077085" y="2649220"/>
            <a:ext cx="6220460" cy="1106805"/>
          </a:xfrm>
          <a:prstGeom prst="rect">
            <a:avLst/>
          </a:prstGeom>
          <a:noFill/>
        </p:spPr>
        <p:txBody>
          <a:bodyPr wrap="square" rtlCol="0">
            <a:spAutoFit/>
          </a:bodyPr>
          <a:lstStyle/>
          <a:p>
            <a:pPr algn="ctr" fontAlgn="auto">
              <a:lnSpc>
                <a:spcPct val="15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我要如何分享心情呢？</a:t>
            </a: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a:cs typeface="Times New Roman" panose="02020603050405020304" pitchFamily="18" charset="0"/>
              </a:rPr>
              <a:t>P</a:t>
            </a:r>
            <a:r>
              <a:rPr lang="en-US" altLang="zh-CN" sz="4200" dirty="0">
                <a:solidFill>
                  <a:srgbClr val="FF0000"/>
                </a:solidFill>
                <a:latin typeface="Gotham"/>
                <a:cs typeface="Times New Roman" panose="02020603050405020304" pitchFamily="18" charset="0"/>
              </a:rPr>
              <a:t>roblem</a:t>
            </a:r>
            <a:r>
              <a:rPr lang="en-US" altLang="zh-CN" sz="4200" dirty="0">
                <a:latin typeface="Gotham"/>
                <a:cs typeface="Times New Roman" panose="02020603050405020304" pitchFamily="18" charset="0"/>
              </a:rPr>
              <a:t> </a:t>
            </a:r>
            <a:r>
              <a:rPr lang="en-US" altLang="zh-CN" sz="5000" dirty="0">
                <a:latin typeface="Gotham"/>
                <a:cs typeface="Times New Roman" panose="02020603050405020304" pitchFamily="18" charset="0"/>
              </a:rPr>
              <a:t>B</a:t>
            </a:r>
            <a:r>
              <a:rPr lang="en-US" altLang="zh-CN" sz="4200" dirty="0">
                <a:latin typeface="Gotham"/>
                <a:cs typeface="Times New Roman" panose="02020603050405020304" pitchFamily="18" charset="0"/>
              </a:rPr>
              <a:t>ased </a:t>
            </a:r>
            <a:r>
              <a:rPr lang="en-US" altLang="zh-CN" sz="5000" dirty="0">
                <a:latin typeface="Gotham"/>
                <a:cs typeface="Times New Roman" panose="02020603050405020304" pitchFamily="18" charset="0"/>
              </a:rPr>
              <a:t>L</a:t>
            </a:r>
            <a:r>
              <a:rPr lang="en-US" altLang="zh-CN" sz="4200" dirty="0">
                <a:latin typeface="Gotham"/>
                <a:cs typeface="Times New Roman" panose="02020603050405020304" pitchFamily="18" charset="0"/>
              </a:rPr>
              <a:t>earning</a:t>
            </a:r>
            <a:endParaRPr lang="zh-CN" altLang="en-US" sz="4200" dirty="0">
              <a:latin typeface="Gotham"/>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5</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341" fill="hold">
                                          <p:stCondLst>
                                            <p:cond delay="0"/>
                                          </p:stCondLst>
                                        </p:cTn>
                                        <p:tgtEl>
                                          <p:spTgt spid="3"/>
                                        </p:tgtEl>
                                        <p:attrNameLst>
                                          <p:attrName>style.rotation</p:attrName>
                                        </p:attrNameLst>
                                      </p:cBhvr>
                                      <p:to>
                                        <p:strVal val="-45.0"/>
                                      </p:to>
                                    </p:set>
                                    <p:anim calcmode="lin" valueType="num">
                                      <p:cBhvr>
                                        <p:cTn id="20" dur="341" fill="hold">
                                          <p:stCondLst>
                                            <p:cond delay="341"/>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3"/>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1" nodeType="withEffect">
                                  <p:stCondLst>
                                    <p:cond delay="25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ldLvl="0" animBg="1"/>
      <p:bldP spid="8"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6</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6</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smtClean="0">
                <a:solidFill>
                  <a:srgbClr val="3D85F9"/>
                </a:solidFill>
                <a:latin typeface="汉仪雅酷黑 65W" panose="020B0604020202020204" pitchFamily="34" charset="-122"/>
                <a:ea typeface="汉仪雅酷黑 65W" panose="020B0604020202020204" pitchFamily="34" charset="-122"/>
              </a:rPr>
              <a:t>背景知识</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7</a:t>
            </a:fld>
            <a:endParaRPr lang="zh-CN" altLang="en-US"/>
          </a:p>
        </p:txBody>
      </p:sp>
      <p:sp>
        <p:nvSpPr>
          <p:cNvPr id="11" name="矩形: 圆角 10"/>
          <p:cNvSpPr/>
          <p:nvPr/>
        </p:nvSpPr>
        <p:spPr>
          <a:xfrm>
            <a:off x="1847849" y="1366090"/>
            <a:ext cx="703882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smtClean="0">
                <a:latin typeface="方正兰亭黑简体" panose="02000000000000000000" pitchFamily="2" charset="-122"/>
                <a:ea typeface="方正兰亭黑简体" panose="02000000000000000000" pitchFamily="2" charset="-122"/>
              </a:rPr>
              <a:t> 白</a:t>
            </a:r>
            <a:r>
              <a:rPr lang="zh-CN" altLang="en-US" sz="3200" b="1" dirty="0">
                <a:latin typeface="方正兰亭黑简体" panose="02000000000000000000" pitchFamily="2" charset="-122"/>
                <a:ea typeface="方正兰亭黑简体" panose="02000000000000000000" pitchFamily="2" charset="-122"/>
              </a:rPr>
              <a:t>炽</a:t>
            </a:r>
            <a:r>
              <a:rPr lang="zh-CN" altLang="en-US" sz="3200" b="1" dirty="0" smtClean="0">
                <a:latin typeface="方正兰亭黑简体" panose="02000000000000000000" pitchFamily="2" charset="-122"/>
                <a:ea typeface="方正兰亭黑简体" panose="02000000000000000000" pitchFamily="2" charset="-122"/>
              </a:rPr>
              <a:t>灯和</a:t>
            </a:r>
            <a:r>
              <a:rPr lang="en-US" altLang="zh-CN" sz="3200" b="1" dirty="0" smtClean="0">
                <a:latin typeface="方正兰亭黑简体" panose="02000000000000000000" pitchFamily="2" charset="-122"/>
                <a:ea typeface="方正兰亭黑简体" panose="02000000000000000000" pitchFamily="2" charset="-122"/>
              </a:rPr>
              <a:t>LED</a:t>
            </a:r>
            <a:r>
              <a:rPr lang="zh-CN" altLang="en-US" sz="3200" b="1" dirty="0" smtClean="0">
                <a:latin typeface="方正兰亭黑简体" panose="02000000000000000000" pitchFamily="2" charset="-122"/>
                <a:ea typeface="方正兰亭黑简体" panose="02000000000000000000" pitchFamily="2" charset="-122"/>
              </a:rPr>
              <a:t>灯是如何发光的呢？</a:t>
            </a:r>
            <a:endParaRPr lang="en-US" altLang="zh-CN" sz="3200" b="1" dirty="0">
              <a:latin typeface="方正兰亭黑简体" panose="02000000000000000000" pitchFamily="2" charset="-122"/>
              <a:ea typeface="方正兰亭黑简体" panose="02000000000000000000" pitchFamily="2" charset="-122"/>
            </a:endParaRPr>
          </a:p>
        </p:txBody>
      </p:sp>
      <p:sp>
        <p:nvSpPr>
          <p:cNvPr id="25" name="文本框 24"/>
          <p:cNvSpPr txBox="1"/>
          <p:nvPr/>
        </p:nvSpPr>
        <p:spPr>
          <a:xfrm>
            <a:off x="387241" y="2427176"/>
            <a:ext cx="5162551" cy="1892826"/>
          </a:xfrm>
          <a:prstGeom prst="rect">
            <a:avLst/>
          </a:prstGeom>
          <a:noFill/>
        </p:spPr>
        <p:txBody>
          <a:bodyPr wrap="square" rtlCol="0">
            <a:spAutoFit/>
          </a:bodyPr>
          <a:lstStyle/>
          <a:p>
            <a:pPr fontAlgn="auto">
              <a:lnSpc>
                <a:spcPct val="150000"/>
              </a:lnSpc>
            </a:pPr>
            <a:r>
              <a:rPr lang="zh-CN" altLang="en-US" sz="2600" dirty="0" smtClean="0">
                <a:latin typeface="方正兰亭黑简体" panose="02000000000000000000" pitchFamily="2" charset="-122"/>
                <a:ea typeface="方正兰亭黑简体" panose="02000000000000000000" pitchFamily="2" charset="-122"/>
                <a:sym typeface="+mn-ea"/>
              </a:rPr>
              <a:t>白炽灯</a:t>
            </a:r>
            <a:r>
              <a:rPr lang="zh-CN" altLang="en-US" sz="2600" dirty="0">
                <a:latin typeface="方正兰亭黑简体" panose="02000000000000000000" pitchFamily="2" charset="-122"/>
                <a:ea typeface="方正兰亭黑简体" panose="02000000000000000000" pitchFamily="2" charset="-122"/>
                <a:sym typeface="+mn-ea"/>
              </a:rPr>
              <a:t>：通过产生大量的热量激发电子，发生电子的跃迁从而释放能量辐射出电磁波。</a:t>
            </a:r>
          </a:p>
        </p:txBody>
      </p:sp>
      <p:pic>
        <p:nvPicPr>
          <p:cNvPr id="3" name="图片 2"/>
          <p:cNvPicPr>
            <a:picLocks noChangeAspect="1"/>
          </p:cNvPicPr>
          <p:nvPr/>
        </p:nvPicPr>
        <p:blipFill>
          <a:blip r:embed="rId7"/>
          <a:stretch>
            <a:fillRect/>
          </a:stretch>
        </p:blipFill>
        <p:spPr>
          <a:xfrm>
            <a:off x="3236027" y="4499313"/>
            <a:ext cx="2714607" cy="2280169"/>
          </a:xfrm>
          <a:prstGeom prst="rect">
            <a:avLst/>
          </a:prstGeom>
        </p:spPr>
      </p:pic>
      <p:pic>
        <p:nvPicPr>
          <p:cNvPr id="5" name="图片 4"/>
          <p:cNvPicPr>
            <a:picLocks noChangeAspect="1"/>
          </p:cNvPicPr>
          <p:nvPr/>
        </p:nvPicPr>
        <p:blipFill>
          <a:blip r:embed="rId8"/>
          <a:stretch>
            <a:fillRect/>
          </a:stretch>
        </p:blipFill>
        <p:spPr>
          <a:xfrm>
            <a:off x="5841257" y="2165688"/>
            <a:ext cx="2333625" cy="2333625"/>
          </a:xfrm>
          <a:prstGeom prst="rect">
            <a:avLst/>
          </a:prstGeom>
        </p:spPr>
      </p:pic>
      <p:sp>
        <p:nvSpPr>
          <p:cNvPr id="26" name="文本框 25"/>
          <p:cNvSpPr txBox="1"/>
          <p:nvPr/>
        </p:nvSpPr>
        <p:spPr>
          <a:xfrm>
            <a:off x="6210154" y="4837697"/>
            <a:ext cx="5592640" cy="1292662"/>
          </a:xfrm>
          <a:prstGeom prst="rect">
            <a:avLst/>
          </a:prstGeom>
          <a:noFill/>
        </p:spPr>
        <p:txBody>
          <a:bodyPr wrap="square" rtlCol="0">
            <a:spAutoFit/>
          </a:bodyPr>
          <a:lstStyle/>
          <a:p>
            <a:pPr fontAlgn="auto">
              <a:lnSpc>
                <a:spcPct val="150000"/>
              </a:lnSpc>
            </a:pPr>
            <a:r>
              <a:rPr lang="en-US" altLang="zh-CN" sz="2600" dirty="0" smtClean="0">
                <a:latin typeface="方正兰亭黑简体" panose="02000000000000000000" pitchFamily="2" charset="-122"/>
                <a:ea typeface="方正兰亭黑简体" panose="02000000000000000000" pitchFamily="2" charset="-122"/>
                <a:sym typeface="+mn-ea"/>
              </a:rPr>
              <a:t>LED</a:t>
            </a:r>
            <a:r>
              <a:rPr lang="zh-CN" altLang="en-US" sz="2600" dirty="0" smtClean="0">
                <a:latin typeface="方正兰亭黑简体" panose="02000000000000000000" pitchFamily="2" charset="-122"/>
                <a:ea typeface="方正兰亭黑简体" panose="02000000000000000000" pitchFamily="2" charset="-122"/>
                <a:sym typeface="+mn-ea"/>
              </a:rPr>
              <a:t>灯</a:t>
            </a:r>
            <a:r>
              <a:rPr lang="zh-CN" altLang="en-US" sz="2600" dirty="0">
                <a:latin typeface="方正兰亭黑简体" panose="02000000000000000000" pitchFamily="2" charset="-122"/>
                <a:ea typeface="方正兰亭黑简体" panose="02000000000000000000" pitchFamily="2" charset="-122"/>
                <a:sym typeface="+mn-ea"/>
              </a:rPr>
              <a:t>：是半导体二极管的一种，利用它的特性可以把电能转化成光能</a:t>
            </a:r>
            <a:r>
              <a:rPr lang="zh-CN" altLang="en-US" sz="2600" dirty="0" smtClean="0">
                <a:latin typeface="方正兰亭黑简体" panose="02000000000000000000" pitchFamily="2" charset="-122"/>
                <a:ea typeface="方正兰亭黑简体" panose="02000000000000000000" pitchFamily="2" charset="-122"/>
                <a:sym typeface="+mn-ea"/>
              </a:rPr>
              <a:t>。</a:t>
            </a:r>
            <a:endParaRPr lang="zh-CN" altLang="en-US" sz="2600" dirty="0">
              <a:latin typeface="方正兰亭黑简体" panose="02000000000000000000" pitchFamily="2" charset="-122"/>
              <a:ea typeface="方正兰亭黑简体" panose="02000000000000000000" pitchFamily="2" charset="-122"/>
              <a:sym typeface="+mn-ea"/>
            </a:endParaRPr>
          </a:p>
        </p:txBody>
      </p:sp>
    </p:spTree>
    <p:extLst>
      <p:ext uri="{BB962C8B-B14F-4D97-AF65-F5344CB8AC3E}">
        <p14:creationId xmlns:p14="http://schemas.microsoft.com/office/powerpoint/2010/main" val="288795582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1"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ppt_x"/>
                                          </p:val>
                                        </p:tav>
                                        <p:tav tm="100000">
                                          <p:val>
                                            <p:strVal val="#ppt_x"/>
                                          </p:val>
                                        </p:tav>
                                      </p:tavLst>
                                    </p:anim>
                                    <p:anim calcmode="lin" valueType="num">
                                      <p:cBhvr additive="base">
                                        <p:cTn id="2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4" fill="hold" grpId="1"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25" grpId="0"/>
      <p:bldP spid="25" grpId="1"/>
      <p:bldP spid="26" grpId="0"/>
      <p:bldP spid="2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p:nvPr/>
        </p:nvPicPr>
        <p:blipFill>
          <a:blip r:embed="rId3"/>
          <a:srcRect l="27132" t="10046" r="27132" b="10551"/>
          <a:stretch>
            <a:fillRect/>
          </a:stretch>
        </p:blipFill>
        <p:spPr>
          <a:xfrm>
            <a:off x="339030" y="2336252"/>
            <a:ext cx="4283706" cy="4301493"/>
          </a:xfrm>
          <a:prstGeom prst="rect">
            <a:avLst/>
          </a:prstGeom>
        </p:spPr>
      </p:pic>
      <p:pic>
        <p:nvPicPr>
          <p:cNvPr id="25" name="图片 24"/>
          <p:cNvPicPr/>
          <p:nvPr/>
        </p:nvPicPr>
        <p:blipFill>
          <a:blip r:embed="rId3"/>
          <a:srcRect l="27132" t="10046" r="27132" b="10551"/>
          <a:stretch>
            <a:fillRect/>
          </a:stretch>
        </p:blipFill>
        <p:spPr>
          <a:xfrm flipH="1">
            <a:off x="4670429" y="2254950"/>
            <a:ext cx="4283706" cy="4301493"/>
          </a:xfrm>
          <a:prstGeom prst="rect">
            <a:avLst/>
          </a:prstGeom>
        </p:spPr>
      </p:pic>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11" name="矩形: 圆角 10"/>
          <p:cNvSpPr/>
          <p:nvPr/>
        </p:nvSpPr>
        <p:spPr>
          <a:xfrm>
            <a:off x="1847849" y="1366090"/>
            <a:ext cx="6046085"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5000"/>
              </a:lnSpc>
            </a:pPr>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灯发光的位置在哪呢？</a:t>
            </a:r>
            <a:endParaRPr lang="en-US" altLang="zh-CN" sz="3200" b="1" dirty="0">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9649460" y="2987675"/>
            <a:ext cx="2410460" cy="3091815"/>
          </a:xfrm>
          <a:prstGeom prst="rect">
            <a:avLst/>
          </a:prstGeom>
          <a:noFill/>
        </p:spPr>
        <p:txBody>
          <a:bodyPr wrap="square" rtlCol="0">
            <a:spAutoFit/>
          </a:bodyPr>
          <a:lstStyle/>
          <a:p>
            <a:pPr fontAlgn="auto">
              <a:lnSpc>
                <a:spcPct val="150000"/>
              </a:lnSpc>
            </a:pPr>
            <a:r>
              <a:rPr lang="zh-CN" altLang="en-US" sz="2600" b="1" dirty="0">
                <a:latin typeface="方正兰亭黑简体" panose="02000000000000000000" pitchFamily="2" charset="-122"/>
                <a:ea typeface="方正兰亭黑简体" panose="02000000000000000000" pitchFamily="2" charset="-122"/>
                <a:sym typeface="+mn-ea"/>
              </a:rPr>
              <a:t>底盘：</a:t>
            </a:r>
          </a:p>
          <a:p>
            <a:pPr fontAlgn="auto">
              <a:lnSpc>
                <a:spcPct val="150000"/>
              </a:lnSpc>
            </a:pPr>
            <a:r>
              <a:rPr lang="zh-CN" altLang="en-US" sz="2600" dirty="0">
                <a:latin typeface="方正兰亭黑简体" panose="02000000000000000000" pitchFamily="2" charset="-122"/>
                <a:ea typeface="方正兰亭黑简体" panose="02000000000000000000" pitchFamily="2" charset="-122"/>
                <a:sym typeface="+mn-ea"/>
              </a:rPr>
              <a:t>前侧、后侧、左侧、右侧</a:t>
            </a:r>
          </a:p>
          <a:p>
            <a:pPr fontAlgn="auto">
              <a:lnSpc>
                <a:spcPct val="150000"/>
              </a:lnSpc>
            </a:pPr>
            <a:r>
              <a:rPr lang="zh-CN" altLang="en-US" sz="2600" b="1" dirty="0">
                <a:latin typeface="方正兰亭黑简体" panose="02000000000000000000" pitchFamily="2" charset="-122"/>
                <a:ea typeface="方正兰亭黑简体" panose="02000000000000000000" pitchFamily="2" charset="-122"/>
                <a:sym typeface="+mn-ea"/>
              </a:rPr>
              <a:t>云台：</a:t>
            </a:r>
          </a:p>
          <a:p>
            <a:pPr fontAlgn="auto">
              <a:lnSpc>
                <a:spcPct val="150000"/>
              </a:lnSpc>
            </a:pPr>
            <a:r>
              <a:rPr lang="zh-CN" altLang="en-US" sz="2600" dirty="0">
                <a:latin typeface="方正兰亭黑简体" panose="02000000000000000000" pitchFamily="2" charset="-122"/>
                <a:ea typeface="方正兰亭黑简体" panose="02000000000000000000" pitchFamily="2" charset="-122"/>
                <a:sym typeface="+mn-ea"/>
              </a:rPr>
              <a:t>左侧、右侧</a:t>
            </a:r>
          </a:p>
        </p:txBody>
      </p:sp>
      <p:sp>
        <p:nvSpPr>
          <p:cNvPr id="2" name="流程图: 联系 1"/>
          <p:cNvSpPr/>
          <p:nvPr/>
        </p:nvSpPr>
        <p:spPr>
          <a:xfrm>
            <a:off x="2529191" y="3394953"/>
            <a:ext cx="1138724" cy="1117556"/>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联系 19"/>
          <p:cNvSpPr/>
          <p:nvPr/>
        </p:nvSpPr>
        <p:spPr>
          <a:xfrm>
            <a:off x="2826859" y="4925890"/>
            <a:ext cx="1044000" cy="1044000"/>
          </a:xfrm>
          <a:prstGeom prst="flowChartConnector">
            <a:avLst/>
          </a:prstGeom>
          <a:noFill/>
          <a:ln w="6350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流程图: 联系 20"/>
          <p:cNvSpPr/>
          <p:nvPr/>
        </p:nvSpPr>
        <p:spPr>
          <a:xfrm>
            <a:off x="945589" y="4898327"/>
            <a:ext cx="1044000" cy="1044000"/>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流程图: 联系 21"/>
          <p:cNvSpPr/>
          <p:nvPr/>
        </p:nvSpPr>
        <p:spPr>
          <a:xfrm>
            <a:off x="5381723" y="4834724"/>
            <a:ext cx="1044000" cy="1044000"/>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流程图: 联系 22"/>
          <p:cNvSpPr/>
          <p:nvPr/>
        </p:nvSpPr>
        <p:spPr>
          <a:xfrm>
            <a:off x="5726360" y="3361696"/>
            <a:ext cx="1044000" cy="1044000"/>
          </a:xfrm>
          <a:prstGeom prst="flowChartConnector">
            <a:avLst/>
          </a:prstGeom>
          <a:noFill/>
          <a:ln w="60325"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流程图: 联系 23"/>
          <p:cNvSpPr/>
          <p:nvPr/>
        </p:nvSpPr>
        <p:spPr>
          <a:xfrm>
            <a:off x="7313569" y="4859417"/>
            <a:ext cx="1044000" cy="1044000"/>
          </a:xfrm>
          <a:prstGeom prst="flowChartConnector">
            <a:avLst/>
          </a:prstGeom>
          <a:noFill/>
          <a:ln w="571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2"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8" grpId="1"/>
      <p:bldP spid="18" grpId="2"/>
      <p:bldP spid="2" grpId="0" bldLvl="0" animBg="1"/>
      <p:bldP spid="20" grpId="0" bldLvl="0" animBg="1"/>
      <p:bldP spid="21" grpId="0" bldLvl="0" animBg="1"/>
      <p:bldP spid="22" grpId="0" bldLvl="0" animBg="1"/>
      <p:bldP spid="23" grpId="0" bldLvl="0" animBg="1"/>
      <p:bldP spid="2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73685" y="1305232"/>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9</a:t>
            </a:fld>
            <a:endParaRPr lang="zh-CN" altLang="en-US"/>
          </a:p>
        </p:txBody>
      </p:sp>
      <p:sp>
        <p:nvSpPr>
          <p:cNvPr id="11" name="矩形: 圆角 10"/>
          <p:cNvSpPr/>
          <p:nvPr/>
        </p:nvSpPr>
        <p:spPr>
          <a:xfrm>
            <a:off x="1847849" y="1366090"/>
            <a:ext cx="5784053"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我的</a:t>
            </a:r>
            <a:r>
              <a:rPr lang="en-US" altLang="zh-CN" sz="3200" b="1" dirty="0">
                <a:latin typeface="方正兰亭黑简体" panose="02000000000000000000" pitchFamily="2" charset="-122"/>
                <a:ea typeface="方正兰亭黑简体" panose="02000000000000000000" pitchFamily="2" charset="-122"/>
              </a:rPr>
              <a:t>LED</a:t>
            </a:r>
            <a:r>
              <a:rPr lang="zh-CN" altLang="en-US" sz="3200" b="1" dirty="0">
                <a:latin typeface="方正兰亭黑简体" panose="02000000000000000000" pitchFamily="2" charset="-122"/>
                <a:ea typeface="方正兰亭黑简体" panose="02000000000000000000" pitchFamily="2" charset="-122"/>
              </a:rPr>
              <a:t>灯都有哪些颜色呢？</a:t>
            </a:r>
            <a:endParaRPr lang="en-US" altLang="zh-CN" sz="3200" b="1" dirty="0">
              <a:latin typeface="方正兰亭黑简体" panose="02000000000000000000" pitchFamily="2" charset="-122"/>
              <a:ea typeface="方正兰亭黑简体" panose="02000000000000000000" pitchFamily="2" charset="-122"/>
            </a:endParaRPr>
          </a:p>
        </p:txBody>
      </p:sp>
      <p:pic>
        <p:nvPicPr>
          <p:cNvPr id="20" name="图片 19"/>
          <p:cNvPicPr>
            <a:picLocks noChangeAspect="1"/>
          </p:cNvPicPr>
          <p:nvPr>
            <p:custDataLst>
              <p:tags r:id="rId1"/>
            </p:custDataLst>
          </p:nvPr>
        </p:nvPicPr>
        <p:blipFill>
          <a:blip r:embed="rId8"/>
          <a:srcRect l="11962" t="12302" r="28657" b="18730"/>
          <a:stretch>
            <a:fillRect/>
          </a:stretch>
        </p:blipFill>
        <p:spPr>
          <a:xfrm>
            <a:off x="5239091" y="2179530"/>
            <a:ext cx="5977890" cy="4444365"/>
          </a:xfrm>
          <a:prstGeom prst="rect">
            <a:avLst/>
          </a:prstGeom>
        </p:spPr>
      </p:pic>
      <p:sp>
        <p:nvSpPr>
          <p:cNvPr id="21" name="文本框 20"/>
          <p:cNvSpPr txBox="1"/>
          <p:nvPr/>
        </p:nvSpPr>
        <p:spPr>
          <a:xfrm>
            <a:off x="1379879" y="2822258"/>
            <a:ext cx="2955925" cy="1753235"/>
          </a:xfrm>
          <a:prstGeom prst="rect">
            <a:avLst/>
          </a:prstGeom>
          <a:noFill/>
        </p:spPr>
        <p:txBody>
          <a:bodyPr wrap="square" rtlCol="0">
            <a:spAutoFit/>
          </a:bodyPr>
          <a:lstStyle/>
          <a:p>
            <a:pPr fontAlgn="auto">
              <a:lnSpc>
                <a:spcPct val="150000"/>
              </a:lnSpc>
            </a:pPr>
            <a:r>
              <a:rPr lang="zh-CN" altLang="en-US" sz="2400" dirty="0">
                <a:latin typeface="方正兰亭黑简体" panose="02000000000000000000" pitchFamily="2" charset="-122"/>
                <a:ea typeface="方正兰亭黑简体" panose="02000000000000000000" pitchFamily="2" charset="-122"/>
              </a:rPr>
              <a:t>同学们打开编程软件，找到颜色在哪？</a:t>
            </a:r>
          </a:p>
          <a:p>
            <a:pPr fontAlgn="auto">
              <a:lnSpc>
                <a:spcPct val="150000"/>
              </a:lnSpc>
            </a:pPr>
            <a:r>
              <a:rPr lang="zh-CN" altLang="en-US" sz="2400" dirty="0">
                <a:latin typeface="方正兰亭黑简体" panose="02000000000000000000" pitchFamily="2" charset="-122"/>
                <a:ea typeface="方正兰亭黑简体" panose="02000000000000000000" pitchFamily="2" charset="-122"/>
              </a:rPr>
              <a:t>有哪些颜色呢？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4.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77,&quot;width&quot;:8265}"/>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75b50ce-9c69-44c4-a79c-88fcb3a2ff11}"/>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199481ac-cc80-495b-8660-7fc9ea98ff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3258</Words>
  <Application>Microsoft Office PowerPoint</Application>
  <PresentationFormat>宽屏</PresentationFormat>
  <Paragraphs>310</Paragraphs>
  <Slides>22</Slides>
  <Notes>22</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Gotham</vt:lpstr>
      <vt:lpstr>Open Sans</vt:lpstr>
      <vt:lpstr>方正黑体简体</vt:lpstr>
      <vt:lpstr>方正兰亭黑简体</vt:lpstr>
      <vt:lpstr>方正兰亭特黑简体</vt:lpstr>
      <vt:lpstr>方正兰亭中黑简体</vt:lpstr>
      <vt:lpstr>汉仪雅酷黑 65W</vt:lpstr>
      <vt:lpstr>宋体</vt:lpstr>
      <vt:lpstr>字魂59号-创粗黑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sunny</cp:lastModifiedBy>
  <cp:revision>285</cp:revision>
  <cp:lastPrinted>2020-06-06T17:01:00Z</cp:lastPrinted>
  <dcterms:created xsi:type="dcterms:W3CDTF">2020-06-03T13:36:00Z</dcterms:created>
  <dcterms:modified xsi:type="dcterms:W3CDTF">2021-04-07T10:24:34Z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